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12192000" cy="6858000"/>
  <p:notesSz cx="7772400" cy="100584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2"/>
  </p:normalViewPr>
  <p:slideViewPr>
    <p:cSldViewPr snapToGrid="0" snapToObjects="1">
      <p:cViewPr varScale="1">
        <p:scale>
          <a:sx n="99" d="100"/>
          <a:sy n="99"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it-IT"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it-IT"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it-I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it-IT" sz="6000" b="0" strike="noStrike" spc="-1">
                <a:solidFill>
                  <a:srgbClr val="000000"/>
                </a:solidFill>
                <a:latin typeface="Calibri Light"/>
              </a:rPr>
              <a:t>Fare clic per modificare lo stile del titolo dello schema</a:t>
            </a:r>
            <a:endParaRPr lang="it-IT"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AE6BA087-9FBE-4FBF-ACBD-AA88F3596180}" type="datetime1">
              <a:rPr lang="it-IT" sz="1200" b="0" strike="noStrike" spc="-1">
                <a:solidFill>
                  <a:srgbClr val="8B8B8B"/>
                </a:solidFill>
                <a:latin typeface="Calibri"/>
              </a:rPr>
              <a:t>28/06/21</a:t>
            </a:fld>
            <a:endParaRPr lang="en-US"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1C7C364F-5183-4D7A-A027-85C557B1FFDF}" type="slidenum">
              <a:rPr lang="it-IT" sz="1200" b="0" strike="noStrike" spc="-1">
                <a:solidFill>
                  <a:srgbClr val="8B8B8B"/>
                </a:solidFill>
                <a:latin typeface="Calibri"/>
              </a:rPr>
              <a:t>‹N›</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t-I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it-I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it-I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it-I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it-I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it-I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it-I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it-IT" sz="4400" b="0" strike="noStrike" spc="-1">
                <a:solidFill>
                  <a:srgbClr val="000000"/>
                </a:solidFill>
                <a:latin typeface="Calibri Light"/>
              </a:rPr>
              <a:t>Fare clic per modificare lo stile del titolo dello schema</a:t>
            </a:r>
            <a:endParaRPr lang="it-IT"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Calibri"/>
              </a:rPr>
              <a:t>Fare clic per modificare gli stili del testo dello schema</a:t>
            </a:r>
          </a:p>
          <a:p>
            <a:pPr marL="685800" lvl="1" indent="-228240">
              <a:lnSpc>
                <a:spcPct val="90000"/>
              </a:lnSpc>
              <a:spcBef>
                <a:spcPts val="499"/>
              </a:spcBef>
              <a:buClr>
                <a:srgbClr val="000000"/>
              </a:buClr>
              <a:buFont typeface="Arial"/>
              <a:buChar char="•"/>
            </a:pPr>
            <a:r>
              <a:rPr lang="it-IT" sz="2400" b="0" strike="noStrike" spc="-1">
                <a:solidFill>
                  <a:srgbClr val="000000"/>
                </a:solidFill>
                <a:latin typeface="Calibri"/>
              </a:rPr>
              <a:t>Secondo livello</a:t>
            </a:r>
          </a:p>
          <a:p>
            <a:pPr marL="1143000" lvl="2" indent="-228240">
              <a:lnSpc>
                <a:spcPct val="90000"/>
              </a:lnSpc>
              <a:spcBef>
                <a:spcPts val="499"/>
              </a:spcBef>
              <a:buClr>
                <a:srgbClr val="000000"/>
              </a:buClr>
              <a:buFont typeface="Arial"/>
              <a:buChar char="•"/>
            </a:pPr>
            <a:r>
              <a:rPr lang="it-IT" sz="2000" b="0" strike="noStrike" spc="-1">
                <a:solidFill>
                  <a:srgbClr val="000000"/>
                </a:solidFill>
                <a:latin typeface="Calibri"/>
              </a:rPr>
              <a:t>Terzo livello</a:t>
            </a:r>
          </a:p>
          <a:p>
            <a:pPr marL="1600200" lvl="3" indent="-228240">
              <a:lnSpc>
                <a:spcPct val="90000"/>
              </a:lnSpc>
              <a:spcBef>
                <a:spcPts val="499"/>
              </a:spcBef>
              <a:buClr>
                <a:srgbClr val="000000"/>
              </a:buClr>
              <a:buFont typeface="Arial"/>
              <a:buChar char="•"/>
            </a:pPr>
            <a:r>
              <a:rPr lang="it-IT" sz="1800" b="0" strike="noStrike" spc="-1">
                <a:solidFill>
                  <a:srgbClr val="000000"/>
                </a:solidFill>
                <a:latin typeface="Calibri"/>
              </a:rPr>
              <a:t>Quarto livello</a:t>
            </a:r>
          </a:p>
          <a:p>
            <a:pPr marL="2057400" lvl="4" indent="-228240">
              <a:lnSpc>
                <a:spcPct val="90000"/>
              </a:lnSpc>
              <a:spcBef>
                <a:spcPts val="499"/>
              </a:spcBef>
              <a:buClr>
                <a:srgbClr val="000000"/>
              </a:buClr>
              <a:buFont typeface="Arial"/>
              <a:buChar char="•"/>
            </a:pPr>
            <a:r>
              <a:rPr lang="it-IT" sz="1800" b="0" strike="noStrike" spc="-1">
                <a:solidFill>
                  <a:srgbClr val="000000"/>
                </a:solidFill>
                <a:latin typeface="Calibri"/>
              </a:rPr>
              <a:t>Quinto livello</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7489AA84-C529-4B9C-9ECE-F164B763A4B1}" type="datetime1">
              <a:rPr lang="it-IT" sz="1200" b="0" strike="noStrike" spc="-1">
                <a:solidFill>
                  <a:srgbClr val="8B8B8B"/>
                </a:solidFill>
                <a:latin typeface="Calibri"/>
              </a:rPr>
              <a:t>28/06/21</a:t>
            </a:fld>
            <a:endParaRPr lang="en-US"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E31C18C9-3F0B-4317-B50C-6E8A3E697427}" type="slidenum">
              <a:rPr lang="it-IT" sz="1200" b="0" strike="noStrike" spc="-1">
                <a:solidFill>
                  <a:srgbClr val="8B8B8B"/>
                </a:solidFill>
                <a:latin typeface="Calibri"/>
              </a:rPr>
              <a:t>‹N›</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olo 1"/>
          <p:cNvSpPr txBox="1"/>
          <p:nvPr/>
        </p:nvSpPr>
        <p:spPr>
          <a:xfrm>
            <a:off x="5956920" y="2167560"/>
            <a:ext cx="6234840" cy="1035720"/>
          </a:xfrm>
          <a:prstGeom prst="rect">
            <a:avLst/>
          </a:prstGeom>
          <a:noFill/>
          <a:ln w="0">
            <a:noFill/>
          </a:ln>
        </p:spPr>
        <p:txBody>
          <a:bodyPr anchor="b">
            <a:normAutofit/>
          </a:bodyPr>
          <a:lstStyle/>
          <a:p>
            <a:pPr algn="ctr">
              <a:lnSpc>
                <a:spcPct val="90000"/>
              </a:lnSpc>
            </a:pPr>
            <a:r>
              <a:rPr lang="it-IT" sz="4400" b="1" strike="noStrike" spc="-1">
                <a:solidFill>
                  <a:srgbClr val="000000"/>
                </a:solidFill>
                <a:latin typeface="Arial"/>
              </a:rPr>
              <a:t>Progetto di TIW </a:t>
            </a:r>
            <a:endParaRPr lang="it-IT" sz="4400" b="0" strike="noStrike" spc="-1">
              <a:solidFill>
                <a:srgbClr val="000000"/>
              </a:solidFill>
              <a:latin typeface="Calibri"/>
            </a:endParaRPr>
          </a:p>
        </p:txBody>
      </p:sp>
      <p:sp>
        <p:nvSpPr>
          <p:cNvPr id="83" name="Sottotitolo 2"/>
          <p:cNvSpPr txBox="1"/>
          <p:nvPr/>
        </p:nvSpPr>
        <p:spPr>
          <a:xfrm>
            <a:off x="5956920" y="3320640"/>
            <a:ext cx="6234840" cy="2484360"/>
          </a:xfrm>
          <a:prstGeom prst="rect">
            <a:avLst/>
          </a:prstGeom>
          <a:noFill/>
          <a:ln w="0">
            <a:noFill/>
          </a:ln>
        </p:spPr>
        <p:txBody>
          <a:bodyPr>
            <a:normAutofit fontScale="610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PURE HTML </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pic>
        <p:nvPicPr>
          <p:cNvPr id="84" name="Immagine 4" descr="Immagine che contiene colorato, decorato, dipingendo&#10;&#10;Descrizione generata automaticamente"/>
          <p:cNvPicPr/>
          <p:nvPr/>
        </p:nvPicPr>
        <p:blipFill>
          <a:blip r:embed="rId2"/>
          <a:stretch/>
        </p:blipFill>
        <p:spPr>
          <a:xfrm>
            <a:off x="0" y="0"/>
            <a:ext cx="5956560" cy="6857640"/>
          </a:xfrm>
          <a:prstGeom prst="rect">
            <a:avLst/>
          </a:prstGeom>
          <a:ln w="0">
            <a:noFill/>
          </a:ln>
        </p:spPr>
      </p:pic>
      <p:pic>
        <p:nvPicPr>
          <p:cNvPr id="85" name="Immagine 6"/>
          <p:cNvPicPr/>
          <p:nvPr/>
        </p:nvPicPr>
        <p:blipFill>
          <a:blip r:embed="rId3"/>
          <a:stretch/>
        </p:blipFill>
        <p:spPr>
          <a:xfrm>
            <a:off x="6706080" y="264240"/>
            <a:ext cx="4736160" cy="2239920"/>
          </a:xfrm>
          <a:prstGeom prst="rect">
            <a:avLst/>
          </a:prstGeom>
          <a:ln w="0">
            <a:noFill/>
          </a:ln>
        </p:spPr>
      </p:pic>
      <p:sp>
        <p:nvSpPr>
          <p:cNvPr id="8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53C2EF28-CFD4-4928-8146-30A61889050C}" type="slidenum">
              <a:rPr lang="it-IT" sz="1200" b="0" strike="noStrike" spc="-1">
                <a:solidFill>
                  <a:srgbClr val="8B8B8B"/>
                </a:solidFill>
                <a:latin typeface="Calibri"/>
              </a:rPr>
              <a:t>1</a:t>
            </a:fld>
            <a:endParaRPr lang="en-US" sz="1200" b="0" strike="noStrike" spc="-1">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Ulteriori Aggiunte</a:t>
            </a:r>
            <a:endParaRPr lang="it-IT" sz="3600" b="0" strike="noStrike" spc="-1">
              <a:solidFill>
                <a:srgbClr val="000000"/>
              </a:solidFill>
              <a:latin typeface="Calibri"/>
            </a:endParaRPr>
          </a:p>
        </p:txBody>
      </p:sp>
      <p:sp>
        <p:nvSpPr>
          <p:cNvPr id="112"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Possibilità di registrare nuovi utenti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Crittografia della password (SHA3-256)</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Possibilità di logout</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Generazione automatica del codice univoco dell’ordine</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Logo personalizzato</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CSS personalizzato</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11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5E33BDC6-C08B-41B5-8E94-7CF8E73AE032}" type="slidenum">
              <a:rPr lang="it-IT" sz="1200" b="0" strike="noStrike" spc="-1">
                <a:solidFill>
                  <a:srgbClr val="8B8B8B"/>
                </a:solidFill>
                <a:latin typeface="Calibri"/>
              </a:rPr>
              <a:t>10</a:t>
            </a:fld>
            <a:endParaRPr lang="en-US" sz="1200" b="0" strike="noStrike" spc="-1">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Schema ER</a:t>
            </a:r>
            <a:endParaRPr lang="it-IT" sz="3600" b="0" strike="noStrike" spc="-1">
              <a:solidFill>
                <a:srgbClr val="000000"/>
              </a:solidFill>
              <a:latin typeface="Calibri"/>
            </a:endParaRPr>
          </a:p>
        </p:txBody>
      </p:sp>
      <p:pic>
        <p:nvPicPr>
          <p:cNvPr id="115" name="Segnaposto contenuto 4"/>
          <p:cNvPicPr/>
          <p:nvPr/>
        </p:nvPicPr>
        <p:blipFill>
          <a:blip r:embed="rId2"/>
          <a:stretch/>
        </p:blipFill>
        <p:spPr>
          <a:xfrm>
            <a:off x="2354400" y="1405440"/>
            <a:ext cx="7619040" cy="5285880"/>
          </a:xfrm>
          <a:prstGeom prst="rect">
            <a:avLst/>
          </a:prstGeom>
          <a:ln w="0">
            <a:noFill/>
          </a:ln>
        </p:spPr>
      </p:pic>
      <p:sp>
        <p:nvSpPr>
          <p:cNvPr id="116"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E149FE10-1711-4F95-8B4D-E78EB6AE9957}" type="slidenum">
              <a:rPr lang="it-IT" sz="1200" b="0" strike="noStrike" spc="-1">
                <a:solidFill>
                  <a:srgbClr val="8B8B8B"/>
                </a:solidFill>
                <a:latin typeface="Calibri"/>
              </a:rPr>
              <a:t>11</a:t>
            </a:fld>
            <a:endParaRPr lang="en-US" sz="1200" b="0" strike="noStrike" spc="-1">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18"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articolo</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(campo chiave),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descrizione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categoria</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merceologica</a:t>
            </a:r>
            <a:r>
              <a:rPr lang="it-IT" sz="1800" b="0" strike="noStrike" spc="-1">
                <a:solidFill>
                  <a:srgbClr val="000000"/>
                </a:solidFill>
                <a:latin typeface="Arial"/>
                <a:ea typeface="Times New Roman"/>
              </a:rPr>
              <a:t> e una </a:t>
            </a:r>
            <a:r>
              <a:rPr lang="it-IT" sz="1800" b="0" strike="noStrike" spc="-1">
                <a:solidFill>
                  <a:srgbClr val="FF0000"/>
                </a:solidFill>
                <a:latin typeface="Arial"/>
                <a:ea typeface="Times New Roman"/>
              </a:rPr>
              <a:t>foto</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item</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`description` TEXT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`category` TEXT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`picture`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19"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47FFBFD-B694-4098-98A0-4195F3231340}" type="slidenum">
              <a:rPr lang="it-IT" sz="1200" b="0" strike="noStrike" spc="-1">
                <a:solidFill>
                  <a:srgbClr val="8B8B8B"/>
                </a:solidFill>
                <a:latin typeface="Calibri"/>
              </a:rPr>
              <a:t>12</a:t>
            </a:fld>
            <a:endParaRPr lang="en-US" sz="1200" b="0" strike="noStrike" spc="-1">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21"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r>
              <a:rPr lang="it-IT" sz="1800" b="1"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Oltre alla fascia di spesa, il fornitore può anche indicare un importo in euro oltre al quale la </a:t>
            </a:r>
            <a:r>
              <a:rPr lang="it-IT" sz="1800" b="0" strike="noStrike" spc="-1">
                <a:solidFill>
                  <a:srgbClr val="FF0000"/>
                </a:solidFill>
                <a:latin typeface="Arial"/>
                <a:ea typeface="Times New Roman"/>
              </a:rPr>
              <a:t>spedizione è gratuita</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vendor</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`score`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`free_limit` FLOAT NULL DEFAULT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2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EDBE4CD5-3FF0-42A5-AE39-28E6583189E2}" type="slidenum">
              <a:rPr lang="it-IT" sz="1200" b="0" strike="noStrike" spc="-1">
                <a:solidFill>
                  <a:srgbClr val="8B8B8B"/>
                </a:solidFill>
                <a:latin typeface="Calibri"/>
              </a:rPr>
              <a:t>13</a:t>
            </a:fld>
            <a:endParaRPr lang="en-US" sz="1200" b="0" strike="noStrike" spc="-1">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24"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«Una </a:t>
            </a:r>
            <a:r>
              <a:rPr lang="it-IT" sz="1800" b="1" strike="noStrike" spc="-1">
                <a:solidFill>
                  <a:srgbClr val="FFC000"/>
                </a:solidFill>
                <a:latin typeface="Arial"/>
                <a:ea typeface="Times New Roman"/>
              </a:rPr>
              <a:t>fascia di spesa</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numero minimo</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numero massimo</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prezzo</a:t>
            </a:r>
            <a:r>
              <a:rPr lang="it-IT" sz="1800" b="0" strike="noStrike" spc="-1">
                <a:solidFill>
                  <a:srgbClr val="000000"/>
                </a:solidFill>
                <a:latin typeface="Arial"/>
                <a:ea typeface="Times New Roman"/>
              </a:rPr>
              <a:t>. Ad esempio: da 1 a 3 articoli 15€, da 4 a 10 articoli 20€, oltre a 10 articoli, ecc.»</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range</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`min`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`max`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`shipping_cost`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2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B9413DA-CA63-4FB1-AA82-89A67C69E92C}" type="slidenum">
              <a:rPr lang="it-IT" sz="1200" b="0" strike="noStrike" spc="-1">
                <a:solidFill>
                  <a:srgbClr val="8B8B8B"/>
                </a:solidFill>
                <a:latin typeface="Calibri"/>
              </a:rPr>
              <a:t>14</a:t>
            </a:fld>
            <a:endParaRPr lang="en-US" sz="1200" b="0" strike="noStrike" spc="-1">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27"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shipping_policy</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`id_range`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(`id_range`, `id_vendor`),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`shipping_id_range`    FOREIGN KEY (`id_range`)    REFERENCES `range` (`id`)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`shipping_id_vendor`    FOREIGN KEY (`id_vendor`)    REFERENCES `vendor` (`id`)    ON DELETE CASCADE    ON UPDATE CASCADE)</a:t>
            </a:r>
            <a:endParaRPr lang="it-IT" sz="1800" b="0" strike="noStrike" spc="-1">
              <a:solidFill>
                <a:srgbClr val="000000"/>
              </a:solidFill>
              <a:latin typeface="Calibri"/>
            </a:endParaRPr>
          </a:p>
        </p:txBody>
      </p:sp>
      <p:sp>
        <p:nvSpPr>
          <p:cNvPr id="12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8E6243B-666C-4EAB-800E-E61532980BE8}" type="slidenum">
              <a:rPr lang="it-IT" sz="1200" b="0" strike="noStrike" spc="-1">
                <a:solidFill>
                  <a:srgbClr val="8B8B8B"/>
                </a:solidFill>
                <a:latin typeface="Calibri"/>
              </a:rPr>
              <a:t>15</a:t>
            </a:fld>
            <a:endParaRPr lang="en-US" sz="1200" b="0" strike="noStrike" spc="-1">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0"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«Lo stesso </a:t>
            </a:r>
            <a:r>
              <a:rPr lang="it-IT" sz="1800" b="0" strike="noStrike" spc="-1">
                <a:solidFill>
                  <a:srgbClr val="FF0000"/>
                </a:solidFill>
                <a:latin typeface="Arial"/>
                <a:ea typeface="Times New Roman"/>
              </a:rPr>
              <a:t>articolo</a:t>
            </a:r>
            <a:r>
              <a:rPr lang="it-IT" sz="1800" b="0" strike="noStrike" spc="-1">
                <a:solidFill>
                  <a:srgbClr val="000000"/>
                </a:solidFill>
                <a:latin typeface="Arial"/>
                <a:ea typeface="Times New Roman"/>
              </a:rPr>
              <a:t> (cioè codice articolo) può </a:t>
            </a:r>
            <a:r>
              <a:rPr lang="it-IT" sz="1800" b="1" strike="noStrike" spc="-1">
                <a:solidFill>
                  <a:srgbClr val="FFC000"/>
                </a:solidFill>
                <a:latin typeface="Arial"/>
                <a:ea typeface="Times New Roman"/>
              </a:rPr>
              <a:t>essere venduto</a:t>
            </a:r>
            <a:r>
              <a:rPr lang="it-IT" sz="1800" b="0" strike="noStrike" spc="-1">
                <a:solidFill>
                  <a:srgbClr val="FFC000"/>
                </a:solidFill>
                <a:latin typeface="Arial"/>
                <a:ea typeface="Times New Roman"/>
              </a:rPr>
              <a:t> </a:t>
            </a:r>
            <a:r>
              <a:rPr lang="it-IT" sz="1800" b="0" strike="noStrike" spc="-1">
                <a:solidFill>
                  <a:srgbClr val="000000"/>
                </a:solidFill>
                <a:latin typeface="Arial"/>
                <a:ea typeface="Times New Roman"/>
              </a:rPr>
              <a:t>da più </a:t>
            </a:r>
            <a:r>
              <a:rPr lang="it-IT" sz="1800" b="0" strike="noStrike" spc="-1">
                <a:solidFill>
                  <a:srgbClr val="FF0000"/>
                </a:solidFill>
                <a:latin typeface="Arial"/>
                <a:ea typeface="Times New Roman"/>
              </a:rPr>
              <a:t>fornitori</a:t>
            </a:r>
            <a:r>
              <a:rPr lang="it-IT" sz="1800" b="0" strike="noStrike" spc="-1">
                <a:solidFill>
                  <a:srgbClr val="000000"/>
                </a:solidFill>
                <a:latin typeface="Arial"/>
                <a:ea typeface="Times New Roman"/>
              </a:rPr>
              <a:t> a prezzi </a:t>
            </a:r>
            <a:r>
              <a:rPr lang="it-IT" sz="1800" b="0" strike="noStrike" spc="-1">
                <a:solidFill>
                  <a:srgbClr val="FF0000"/>
                </a:solidFill>
                <a:latin typeface="Arial"/>
                <a:ea typeface="Times New Roman"/>
              </a:rPr>
              <a:t>differenti</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price</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`price`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(`id_vendor`, `id_item`),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`price_id_vendor`    FOREIGN KEY (`id_vendor`)    REFERENCES `vendor` (`id`)    ON DELETE CASCADE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`price_id_item`    FOREIGN KEY (`id_item`)    REFERENCES `item` (`id`)    ON DELETE CASCADE    ON UPDATE CASCADE)</a:t>
            </a:r>
            <a:endParaRPr lang="it-IT" sz="1800" b="0" strike="noStrike" spc="-1">
              <a:solidFill>
                <a:srgbClr val="000000"/>
              </a:solidFill>
              <a:latin typeface="Calibri"/>
            </a:endParaRPr>
          </a:p>
        </p:txBody>
      </p:sp>
      <p:sp>
        <p:nvSpPr>
          <p:cNvPr id="13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ABBFFA8-B198-4A9B-B3FC-4C421C9BEA68}" type="slidenum">
              <a:rPr lang="it-IT" sz="1200" b="0" strike="noStrike" spc="-1">
                <a:solidFill>
                  <a:srgbClr val="8B8B8B"/>
                </a:solidFill>
                <a:latin typeface="Calibri"/>
              </a:rPr>
              <a:t>16</a:t>
            </a:fld>
            <a:endParaRPr lang="en-US" sz="12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3"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utente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cognome</a:t>
            </a:r>
            <a:r>
              <a:rPr lang="it-IT" sz="1800" b="0" strike="noStrike" spc="-1">
                <a:solidFill>
                  <a:srgbClr val="000000"/>
                </a:solidFill>
                <a:latin typeface="Arial"/>
                <a:ea typeface="Times New Roman"/>
              </a:rPr>
              <a:t>, un’</a:t>
            </a:r>
            <a:r>
              <a:rPr lang="it-IT" sz="1800" b="0" strike="noStrike" spc="-1">
                <a:solidFill>
                  <a:srgbClr val="FF0000"/>
                </a:solidFill>
                <a:latin typeface="Arial"/>
                <a:ea typeface="Times New Roman"/>
              </a:rPr>
              <a:t>e-mail</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password</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indirizzo di spedizione</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user</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`surname` VARCHAR(45)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`email` VARCHAR(60)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`password` VARCHAR(256)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`address` VARCHAR(60)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it-IT" sz="1800" b="0" strike="noStrike" spc="-1">
              <a:solidFill>
                <a:srgbClr val="000000"/>
              </a:solidFill>
              <a:latin typeface="Calibri"/>
            </a:endParaRPr>
          </a:p>
        </p:txBody>
      </p:sp>
      <p:sp>
        <p:nvSpPr>
          <p:cNvPr id="13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2AF575A-12AB-4776-B279-48B19AF1A710}" type="slidenum">
              <a:rPr lang="it-IT" sz="1200" b="0" strike="noStrike" spc="-1">
                <a:solidFill>
                  <a:srgbClr val="8B8B8B"/>
                </a:solidFill>
                <a:latin typeface="Calibri"/>
              </a:rPr>
              <a:t>17</a:t>
            </a:fld>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6" name="Segnaposto contenuto 2"/>
          <p:cNvSpPr txBox="1"/>
          <p:nvPr/>
        </p:nvSpPr>
        <p:spPr>
          <a:xfrm>
            <a:off x="838080" y="1825560"/>
            <a:ext cx="10515240" cy="4851360"/>
          </a:xfrm>
          <a:prstGeom prst="rect">
            <a:avLst/>
          </a:prstGeom>
          <a:noFill/>
          <a:ln w="0">
            <a:noFill/>
          </a:ln>
        </p:spPr>
        <p:txBody>
          <a:bodyPr>
            <a:normAutofit fontScale="92500" lnSpcReduction="10000"/>
          </a:bodyPr>
          <a:lstStyle/>
          <a:p>
            <a:pPr>
              <a:lnSpc>
                <a:spcPct val="90000"/>
              </a:lnSpc>
              <a:spcBef>
                <a:spcPts val="1001"/>
              </a:spcBef>
              <a:tabLst>
                <a:tab pos="0" algn="l"/>
              </a:tabLst>
            </a:pPr>
            <a:r>
              <a:rPr lang="it-IT" sz="1800" b="0" strike="noStrike" spc="-1">
                <a:solidFill>
                  <a:srgbClr val="000000"/>
                </a:solidFill>
                <a:latin typeface="Arial"/>
                <a:ea typeface="Times New Roman"/>
              </a:rPr>
              <a:t>«Un’applicazione di commercio elettronico consente all’utente di </a:t>
            </a:r>
            <a:r>
              <a:rPr lang="it-IT" sz="1800" b="1" strike="noStrike" spc="-1">
                <a:solidFill>
                  <a:srgbClr val="FFC000"/>
                </a:solidFill>
                <a:latin typeface="Arial"/>
                <a:ea typeface="Times New Roman"/>
              </a:rPr>
              <a:t>visualizzare</a:t>
            </a:r>
            <a:r>
              <a:rPr lang="it-IT" sz="1800" b="0" strike="noStrike" spc="-1">
                <a:solidFill>
                  <a:srgbClr val="000000"/>
                </a:solidFill>
                <a:latin typeface="Arial"/>
                <a:ea typeface="Times New Roman"/>
              </a:rPr>
              <a:t> un catalogo di prodotti venduti da diversi fornitori.</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Dopo il login, l’utente accede a una pagina HOME che mostra (come tutte le altre pagine) un menù con i link HOME, CARRELLO, ORDINI, un campo di ricerca e una lista </a:t>
            </a:r>
            <a:r>
              <a:rPr lang="it-IT" sz="1800" b="0" strike="noStrike" spc="-1">
                <a:solidFill>
                  <a:srgbClr val="FF0000"/>
                </a:solidFill>
                <a:latin typeface="Arial"/>
                <a:ea typeface="Times New Roman"/>
              </a:rPr>
              <a:t>degli ultimi </a:t>
            </a:r>
            <a:r>
              <a:rPr lang="it-IT" sz="1800" b="0" strike="noStrike" spc="-1">
                <a:solidFill>
                  <a:srgbClr val="000000"/>
                </a:solidFill>
                <a:latin typeface="Arial"/>
                <a:ea typeface="Times New Roman"/>
              </a:rPr>
              <a:t>cinque</a:t>
            </a:r>
            <a:r>
              <a:rPr lang="it-IT" sz="1800" b="0" strike="noStrike" spc="-1">
                <a:solidFill>
                  <a:srgbClr val="4472C4"/>
                </a:solidFill>
                <a:latin typeface="Arial"/>
                <a:ea typeface="Times New Roman"/>
              </a:rPr>
              <a:t> </a:t>
            </a:r>
            <a:r>
              <a:rPr lang="it-IT" sz="1800" b="0" strike="noStrike" spc="-1">
                <a:solidFill>
                  <a:srgbClr val="FF0000"/>
                </a:solidFill>
                <a:latin typeface="Arial"/>
                <a:ea typeface="Times New Roman"/>
              </a:rPr>
              <a:t>prodotti</a:t>
            </a:r>
            <a:r>
              <a:rPr lang="it-IT" sz="1800" b="0" strike="noStrike" spc="-1">
                <a:solidFill>
                  <a:srgbClr val="4472C4"/>
                </a:solidFill>
                <a:latin typeface="Arial"/>
                <a:ea typeface="Times New Roman"/>
              </a:rPr>
              <a:t> </a:t>
            </a:r>
            <a:r>
              <a:rPr lang="it-IT" sz="1800" b="0" strike="noStrike" spc="-1">
                <a:solidFill>
                  <a:srgbClr val="000000"/>
                </a:solidFill>
                <a:latin typeface="Arial"/>
                <a:ea typeface="Times New Roman"/>
              </a:rPr>
              <a:t>visualizzati</a:t>
            </a:r>
            <a:r>
              <a:rPr lang="it-IT" sz="1800" b="0" strike="noStrike" spc="-1">
                <a:solidFill>
                  <a:srgbClr val="4472C4"/>
                </a:solidFill>
                <a:latin typeface="Arial"/>
                <a:ea typeface="Times New Roman"/>
              </a:rPr>
              <a:t> </a:t>
            </a:r>
            <a:r>
              <a:rPr lang="it-IT" sz="1800" b="0" strike="noStrike" spc="-1">
                <a:solidFill>
                  <a:srgbClr val="FF0000"/>
                </a:solidFill>
                <a:latin typeface="Arial"/>
                <a:ea typeface="Times New Roman"/>
              </a:rPr>
              <a:t>dall’utente</a:t>
            </a:r>
            <a:r>
              <a:rPr lang="it-IT" sz="1800" b="0" strike="noStrike" spc="-1">
                <a:solidFill>
                  <a:srgbClr val="000000"/>
                </a:solidFill>
                <a:latin typeface="Arial"/>
                <a:ea typeface="Times New Roman"/>
              </a:rPr>
              <a:t>»</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view</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`id_user`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`date` TIMESTAMP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(`id_user`, `id_item`,`date`),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`view_id_item`    FOREIGN KEY (`id_item`)    REFERENCES `item` (`id`)    ON DELETE CASCADE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`view_id_user`    FOREIGN KEY (`id_user`)    REFERENCES `user` (`id`)    ON DELETE CASCADE    ON UPDATE CASCADE)</a:t>
            </a:r>
            <a:endParaRPr lang="it-IT" sz="1800" b="0" strike="noStrike" spc="-1">
              <a:solidFill>
                <a:srgbClr val="000000"/>
              </a:solidFill>
              <a:latin typeface="Calibri"/>
            </a:endParaRPr>
          </a:p>
        </p:txBody>
      </p:sp>
      <p:sp>
        <p:nvSpPr>
          <p:cNvPr id="13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986C0F6-7981-4820-A02B-C3B6E2F98D39}" type="slidenum">
              <a:rPr lang="it-IT" sz="1200" b="0" strike="noStrike" spc="-1">
                <a:solidFill>
                  <a:srgbClr val="8B8B8B"/>
                </a:solidFill>
                <a:latin typeface="Calibri"/>
              </a:rPr>
              <a:t>18</a:t>
            </a:fld>
            <a:endParaRPr lang="en-US" sz="12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39" name="Segnaposto contenuto 2"/>
          <p:cNvSpPr txBox="1"/>
          <p:nvPr/>
        </p:nvSpPr>
        <p:spPr>
          <a:xfrm>
            <a:off x="838080" y="1825560"/>
            <a:ext cx="10515240" cy="4840560"/>
          </a:xfrm>
          <a:prstGeom prst="rect">
            <a:avLst/>
          </a:prstGeom>
          <a:noFill/>
          <a:ln w="0">
            <a:noFill/>
          </a:ln>
        </p:spPr>
        <p:txBody>
          <a:bodyPr>
            <a:normAutofit fontScale="92000" lnSpcReduction="20000"/>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ordine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il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del fornitore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l’elenco degli articoli</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valore </a:t>
            </a:r>
            <a:r>
              <a:rPr lang="it-IT" sz="1800" b="0" strike="noStrike" spc="-1">
                <a:solidFill>
                  <a:srgbClr val="000000"/>
                </a:solidFill>
                <a:latin typeface="Arial"/>
                <a:ea typeface="Times New Roman"/>
              </a:rPr>
              <a:t>totale composto dalla somma del valore degli articoli e delle spese di spedizione, una </a:t>
            </a:r>
            <a:r>
              <a:rPr lang="it-IT" sz="1800" b="0" strike="noStrike" spc="-1">
                <a:solidFill>
                  <a:srgbClr val="FF0000"/>
                </a:solidFill>
                <a:latin typeface="Arial"/>
                <a:ea typeface="Times New Roman"/>
              </a:rPr>
              <a:t>data</a:t>
            </a:r>
            <a:r>
              <a:rPr lang="it-IT" sz="1800" b="0" strike="noStrike" spc="-1">
                <a:solidFill>
                  <a:srgbClr val="000000"/>
                </a:solidFill>
                <a:latin typeface="Arial"/>
                <a:ea typeface="Times New Roman"/>
              </a:rPr>
              <a:t> di spedizione e </a:t>
            </a:r>
            <a:r>
              <a:rPr lang="it-IT" sz="1800" b="0" strike="noStrike" spc="-1">
                <a:solidFill>
                  <a:srgbClr val="FF0000"/>
                </a:solidFill>
                <a:latin typeface="Arial"/>
                <a:ea typeface="Times New Roman"/>
              </a:rPr>
              <a:t>l’indirizzo</a:t>
            </a:r>
            <a:r>
              <a:rPr lang="it-IT" sz="1800" b="0" strike="noStrike" spc="-1">
                <a:solidFill>
                  <a:srgbClr val="000000"/>
                </a:solidFill>
                <a:latin typeface="Arial"/>
                <a:ea typeface="Times New Roman"/>
              </a:rPr>
              <a:t> di spedizione dell’utente.»</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Abbiamo deciso di salvare le informazioni necessarie in due tabelle, una contenente i dati dell’ordine e una contenete i dettagli riguardanti il contenuto dell’ordine.</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order_info</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 CHAR(36)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`id_user`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`date` TIMESTAMP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`shipping_cost`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`order_info_id_user`    FOREIGN KEY (`id_user`)    REFERENCES `user` (`id`)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`order_info_id_vendor`    FOREIGN KEY (`id_vendor`)    REFERENCES `vendor` (`id`)    ON UPDATE CASCADE)</a:t>
            </a:r>
            <a:endParaRPr lang="it-IT" sz="1800" b="0" strike="noStrike" spc="-1">
              <a:solidFill>
                <a:srgbClr val="000000"/>
              </a:solidFill>
              <a:latin typeface="Calibri"/>
            </a:endParaRPr>
          </a:p>
        </p:txBody>
      </p:sp>
      <p:sp>
        <p:nvSpPr>
          <p:cNvPr id="14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5B7BF86C-433F-4A5C-A8C7-B03CA622830E}" type="slidenum">
              <a:rPr lang="it-IT" sz="1200" b="0" strike="noStrike" spc="-1">
                <a:solidFill>
                  <a:srgbClr val="8B8B8B"/>
                </a:solidFill>
                <a:latin typeface="Calibri"/>
              </a:rPr>
              <a:t>19</a:t>
            </a:fld>
            <a:endParaRPr lang="en-US" sz="1200" b="0" strike="noStrike" spc="-1">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olo 1"/>
          <p:cNvSpPr txBox="1"/>
          <p:nvPr/>
        </p:nvSpPr>
        <p:spPr>
          <a:xfrm>
            <a:off x="838080" y="365040"/>
            <a:ext cx="10515240" cy="1325160"/>
          </a:xfrm>
          <a:prstGeom prst="rect">
            <a:avLst/>
          </a:prstGeom>
          <a:noFill/>
          <a:ln w="0">
            <a:noFill/>
          </a:ln>
        </p:spPr>
        <p:txBody>
          <a:bodyPr anchor="ctr">
            <a:noAutofit/>
          </a:bodyPr>
          <a:lstStyle/>
          <a:p>
            <a:pPr>
              <a:lnSpc>
                <a:spcPct val="90000"/>
              </a:lnSpc>
            </a:pPr>
            <a:r>
              <a:rPr lang="it-IT" sz="4400" b="1" strike="noStrike" spc="-1">
                <a:solidFill>
                  <a:srgbClr val="000000"/>
                </a:solidFill>
                <a:latin typeface="Arial"/>
              </a:rPr>
              <a:t>INDICE</a:t>
            </a:r>
            <a:endParaRPr lang="it-IT" sz="4400" b="0" strike="noStrike" spc="-1">
              <a:solidFill>
                <a:srgbClr val="000000"/>
              </a:solidFill>
              <a:latin typeface="Calibri"/>
            </a:endParaRPr>
          </a:p>
        </p:txBody>
      </p:sp>
      <p:graphicFrame>
        <p:nvGraphicFramePr>
          <p:cNvPr id="88" name="Tabella 4"/>
          <p:cNvGraphicFramePr/>
          <p:nvPr/>
        </p:nvGraphicFramePr>
        <p:xfrm>
          <a:off x="838080" y="1563120"/>
          <a:ext cx="10515240" cy="4507920"/>
        </p:xfrm>
        <a:graphic>
          <a:graphicData uri="http://schemas.openxmlformats.org/drawingml/2006/table">
            <a:tbl>
              <a:tblPr/>
              <a:tblGrid>
                <a:gridCol w="10059840">
                  <a:extLst>
                    <a:ext uri="{9D8B030D-6E8A-4147-A177-3AD203B41FA5}">
                      <a16:colId xmlns:a16="http://schemas.microsoft.com/office/drawing/2014/main" val="20000"/>
                    </a:ext>
                  </a:extLst>
                </a:gridCol>
                <a:gridCol w="455400">
                  <a:extLst>
                    <a:ext uri="{9D8B030D-6E8A-4147-A177-3AD203B41FA5}">
                      <a16:colId xmlns:a16="http://schemas.microsoft.com/office/drawing/2014/main" val="20001"/>
                    </a:ext>
                  </a:extLst>
                </a:gridCol>
              </a:tblGrid>
              <a:tr h="375480">
                <a:tc>
                  <a:txBody>
                    <a:bodyPr/>
                    <a:lstStyle/>
                    <a:p>
                      <a:pPr>
                        <a:lnSpc>
                          <a:spcPct val="100000"/>
                        </a:lnSpc>
                        <a:tabLst>
                          <a:tab pos="0" algn="l"/>
                        </a:tabLst>
                      </a:pPr>
                      <a:r>
                        <a:rPr lang="it-IT" sz="1200" b="0" u="sng" strike="noStrike" spc="-1">
                          <a:solidFill>
                            <a:srgbClr val="000000"/>
                          </a:solidFill>
                          <a:uFillTx/>
                          <a:latin typeface="Arial"/>
                        </a:rPr>
                        <a:t>Specifiche del progetto – HTML PURA</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3 </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0"/>
                  </a:ext>
                </a:extLst>
              </a:tr>
              <a:tr h="375480">
                <a:tc>
                  <a:txBody>
                    <a:bodyPr/>
                    <a:lstStyle/>
                    <a:p>
                      <a:pPr>
                        <a:lnSpc>
                          <a:spcPct val="100000"/>
                        </a:lnSpc>
                        <a:tabLst>
                          <a:tab pos="0" algn="l"/>
                        </a:tabLst>
                      </a:pPr>
                      <a:r>
                        <a:rPr lang="it-IT" sz="1200" b="0" strike="noStrike" spc="-1">
                          <a:solidFill>
                            <a:srgbClr val="000000"/>
                          </a:solidFill>
                          <a:latin typeface="Arial"/>
                        </a:rPr>
                        <a:t>    Strumenti utilizzati</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6</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1"/>
                  </a:ext>
                </a:extLst>
              </a:tr>
              <a:tr h="375480">
                <a:tc>
                  <a:txBody>
                    <a:bodyPr/>
                    <a:lstStyle/>
                    <a:p>
                      <a:pPr>
                        <a:lnSpc>
                          <a:spcPct val="100000"/>
                        </a:lnSpc>
                        <a:tabLst>
                          <a:tab pos="0" algn="l"/>
                        </a:tabLst>
                      </a:pPr>
                      <a:r>
                        <a:rPr lang="it-IT" sz="1200" b="0" strike="noStrike" spc="-1">
                          <a:solidFill>
                            <a:srgbClr val="000000"/>
                          </a:solidFill>
                          <a:latin typeface="Arial"/>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2"/>
                  </a:ext>
                </a:extLst>
              </a:tr>
              <a:tr h="375480">
                <a:tc>
                  <a:txBody>
                    <a:bodyPr/>
                    <a:lstStyle/>
                    <a:p>
                      <a:pPr>
                        <a:lnSpc>
                          <a:spcPct val="100000"/>
                        </a:lnSpc>
                        <a:tabLst>
                          <a:tab pos="0" algn="l"/>
                        </a:tabLst>
                      </a:pPr>
                      <a:r>
                        <a:rPr lang="it-IT" sz="1200" b="0" strike="noStrike" spc="-1">
                          <a:solidFill>
                            <a:srgbClr val="000000"/>
                          </a:solidFill>
                          <a:latin typeface="Arial"/>
                        </a:rPr>
                        <a:t>    Ulteriori aggiunte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10</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3"/>
                  </a:ext>
                </a:extLst>
              </a:tr>
              <a:tr h="375480">
                <a:tc>
                  <a:txBody>
                    <a:bodyPr/>
                    <a:lstStyle/>
                    <a:p>
                      <a:pPr>
                        <a:lnSpc>
                          <a:spcPct val="100000"/>
                        </a:lnSpc>
                      </a:pPr>
                      <a:r>
                        <a:rPr lang="it-IT" sz="1200" b="0" strike="noStrike" spc="-1">
                          <a:solidFill>
                            <a:srgbClr val="000000"/>
                          </a:solidFill>
                          <a:latin typeface="Arial"/>
                        </a:rPr>
                        <a:t>    Design del Database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11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r h="375480">
                <a:tc>
                  <a:txBody>
                    <a:bodyPr/>
                    <a:lstStyle/>
                    <a:p>
                      <a:pPr>
                        <a:lnSpc>
                          <a:spcPct val="100000"/>
                        </a:lnSpc>
                        <a:tabLst>
                          <a:tab pos="0" algn="l"/>
                        </a:tabLst>
                      </a:pPr>
                      <a:r>
                        <a:rPr lang="it-IT" sz="1200" b="0" strike="noStrike" spc="-1">
                          <a:solidFill>
                            <a:srgbClr val="000000"/>
                          </a:solidFill>
                          <a:latin typeface="Arial"/>
                        </a:rPr>
                        <a:t>    Componenti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21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5"/>
                  </a:ext>
                </a:extLst>
              </a:tr>
              <a:tr h="375480">
                <a:tc>
                  <a:txBody>
                    <a:bodyPr/>
                    <a:lstStyle/>
                    <a:p>
                      <a:pPr>
                        <a:lnSpc>
                          <a:spcPct val="100000"/>
                        </a:lnSpc>
                        <a:tabLst>
                          <a:tab pos="0" algn="l"/>
                        </a:tabLst>
                      </a:pPr>
                      <a:r>
                        <a:rPr lang="it-IT" sz="1200" b="0" strike="noStrike" spc="-1">
                          <a:solidFill>
                            <a:srgbClr val="000000"/>
                          </a:solidFill>
                          <a:latin typeface="Arial"/>
                        </a:rPr>
                        <a:t>    Struttura dell’applicazione (IFML)</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31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6"/>
                  </a:ext>
                </a:extLst>
              </a:tr>
              <a:tr h="375480">
                <a:tc>
                  <a:txBody>
                    <a:bodyPr/>
                    <a:lstStyle/>
                    <a:p>
                      <a:pPr>
                        <a:lnSpc>
                          <a:spcPct val="100000"/>
                        </a:lnSpc>
                      </a:pPr>
                      <a:r>
                        <a:rPr lang="it-IT" sz="1200" b="0" strike="noStrike" spc="-1">
                          <a:solidFill>
                            <a:srgbClr val="000000"/>
                          </a:solidFill>
                          <a:latin typeface="Arial"/>
                        </a:rPr>
                        <a:t>    Sequence Diagram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32</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7"/>
                  </a:ext>
                </a:extLst>
              </a:tr>
              <a:tr h="375480">
                <a:tc>
                  <a:txBody>
                    <a:bodyPr/>
                    <a:lstStyle/>
                    <a:p>
                      <a:pPr>
                        <a:lnSpc>
                          <a:spcPct val="100000"/>
                        </a:lnSpc>
                        <a:tabLst>
                          <a:tab pos="0" algn="l"/>
                        </a:tabLst>
                      </a:pPr>
                      <a:r>
                        <a:rPr lang="it-IT" sz="1200" b="0" u="sng" strike="noStrike" spc="-1">
                          <a:solidFill>
                            <a:srgbClr val="000000"/>
                          </a:solidFill>
                          <a:uFillTx/>
                          <a:latin typeface="Arial"/>
                        </a:rPr>
                        <a:t>Specifiche del progetto – JAVASCRIPT</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47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8"/>
                  </a:ext>
                </a:extLst>
              </a:tr>
              <a:tr h="375480">
                <a:tc>
                  <a:txBody>
                    <a:bodyPr/>
                    <a:lstStyle/>
                    <a:p>
                      <a:pPr>
                        <a:lnSpc>
                          <a:spcPct val="100000"/>
                        </a:lnSpc>
                        <a:tabLst>
                          <a:tab pos="0" algn="l"/>
                        </a:tabLst>
                      </a:pPr>
                      <a:r>
                        <a:rPr lang="it-IT" sz="1200" b="0" strike="noStrike" spc="-1">
                          <a:solidFill>
                            <a:srgbClr val="000000"/>
                          </a:solidFill>
                          <a:latin typeface="Arial"/>
                        </a:rPr>
                        <a:t>    Strumenti utilizzati per la risoluzione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48</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9"/>
                  </a:ext>
                </a:extLst>
              </a:tr>
              <a:tr h="375480">
                <a:tc>
                  <a:txBody>
                    <a:bodyPr/>
                    <a:lstStyle/>
                    <a:p>
                      <a:pPr>
                        <a:lnSpc>
                          <a:spcPct val="100000"/>
                        </a:lnSpc>
                        <a:tabLst>
                          <a:tab pos="0" algn="l"/>
                        </a:tabLst>
                      </a:pPr>
                      <a:r>
                        <a:rPr lang="it-IT" sz="1200" b="0" strike="noStrike" spc="-1">
                          <a:solidFill>
                            <a:srgbClr val="000000"/>
                          </a:solidFill>
                          <a:latin typeface="Arial"/>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49</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0"/>
                  </a:ext>
                </a:extLst>
              </a:tr>
              <a:tr h="377640">
                <a:tc>
                  <a:txBody>
                    <a:bodyPr/>
                    <a:lstStyle/>
                    <a:p>
                      <a:pPr>
                        <a:lnSpc>
                          <a:spcPct val="100000"/>
                        </a:lnSpc>
                      </a:pPr>
                      <a:r>
                        <a:rPr lang="it-IT" sz="1200" b="0" strike="noStrike" spc="-1">
                          <a:solidFill>
                            <a:srgbClr val="000000"/>
                          </a:solidFill>
                          <a:latin typeface="Arial"/>
                        </a:rPr>
                        <a:t>    Sequence Diagram</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rPr>
                        <a:t>57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1"/>
                  </a:ext>
                </a:extLst>
              </a:tr>
            </a:tbl>
          </a:graphicData>
        </a:graphic>
      </p:graphicFrame>
      <p:sp>
        <p:nvSpPr>
          <p:cNvPr id="89"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21F4E8F9-015A-446F-B789-E574FDF98DD2}" type="slidenum">
              <a:rPr lang="it-IT" sz="1200" b="0" strike="noStrike" spc="-1">
                <a:solidFill>
                  <a:srgbClr val="8B8B8B"/>
                </a:solidFill>
                <a:latin typeface="Calibri"/>
              </a:rPr>
              <a:t>2</a:t>
            </a:fld>
            <a:endParaRPr lang="en-US" sz="1200" b="0" strike="noStrike" spc="-1">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Design del Database </a:t>
            </a:r>
            <a:r>
              <a:rPr lang="it-IT" sz="3600" b="0" strike="noStrike" spc="-1">
                <a:solidFill>
                  <a:srgbClr val="000000"/>
                </a:solidFill>
                <a:latin typeface="Arial"/>
              </a:rPr>
              <a:t>– Definizione delle tabelle</a:t>
            </a:r>
            <a:endParaRPr lang="it-IT" sz="3600" b="0" strike="noStrike" spc="-1">
              <a:solidFill>
                <a:srgbClr val="000000"/>
              </a:solidFill>
              <a:latin typeface="Calibri"/>
            </a:endParaRPr>
          </a:p>
        </p:txBody>
      </p:sp>
      <p:sp>
        <p:nvSpPr>
          <p:cNvPr id="142" name="Segnaposto contenuto 2"/>
          <p:cNvSpPr txBox="1"/>
          <p:nvPr/>
        </p:nvSpPr>
        <p:spPr>
          <a:xfrm>
            <a:off x="838080" y="1825560"/>
            <a:ext cx="10515240" cy="4350960"/>
          </a:xfrm>
          <a:prstGeom prst="rect">
            <a:avLst/>
          </a:prstGeom>
          <a:noFill/>
          <a:ln w="0">
            <a:noFill/>
          </a:ln>
        </p:spPr>
        <p:txBody>
          <a:bodyPr>
            <a:normAutofit fontScale="88000" lnSpcReduction="10000"/>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ordine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il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del fornitore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l’elenco degli articoli</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valore </a:t>
            </a:r>
            <a:r>
              <a:rPr lang="it-IT" sz="1800" b="0" strike="noStrike" spc="-1">
                <a:solidFill>
                  <a:srgbClr val="000000"/>
                </a:solidFill>
                <a:latin typeface="Arial"/>
                <a:ea typeface="Times New Roman"/>
              </a:rPr>
              <a:t>totale composto dalla somma del valore degli articoli e delle spese di spedizione, una </a:t>
            </a:r>
            <a:r>
              <a:rPr lang="it-IT" sz="1800" b="0" strike="noStrike" spc="-1">
                <a:solidFill>
                  <a:srgbClr val="FF0000"/>
                </a:solidFill>
                <a:latin typeface="Arial"/>
                <a:ea typeface="Times New Roman"/>
              </a:rPr>
              <a:t>data</a:t>
            </a:r>
            <a:r>
              <a:rPr lang="it-IT" sz="1800" b="0" strike="noStrike" spc="-1">
                <a:solidFill>
                  <a:srgbClr val="000000"/>
                </a:solidFill>
                <a:latin typeface="Arial"/>
                <a:ea typeface="Times New Roman"/>
              </a:rPr>
              <a:t> di spedizione e </a:t>
            </a:r>
            <a:r>
              <a:rPr lang="it-IT" sz="1800" b="0" strike="noStrike" spc="-1">
                <a:solidFill>
                  <a:srgbClr val="FF0000"/>
                </a:solidFill>
                <a:latin typeface="Arial"/>
                <a:ea typeface="Times New Roman"/>
              </a:rPr>
              <a:t>l’indirizzo</a:t>
            </a:r>
            <a:r>
              <a:rPr lang="it-IT" sz="1800" b="0" strike="noStrike" spc="-1">
                <a:solidFill>
                  <a:srgbClr val="000000"/>
                </a:solidFill>
                <a:latin typeface="Arial"/>
                <a:ea typeface="Times New Roman"/>
              </a:rPr>
              <a:t> di spedizione dell’utente.»</a:t>
            </a:r>
            <a:endParaRPr lang="it-IT" sz="1800" b="0" strike="noStrike" spc="-1">
              <a:solidFill>
                <a:srgbClr val="000000"/>
              </a:solidFill>
              <a:latin typeface="Calibri"/>
            </a:endParaRPr>
          </a:p>
          <a:p>
            <a:pPr>
              <a:lnSpc>
                <a:spcPct val="90000"/>
              </a:lnSpc>
              <a:spcBef>
                <a:spcPts val="1001"/>
              </a:spcBef>
              <a:tabLst>
                <a:tab pos="0" algn="l"/>
              </a:tabLst>
            </a:pPr>
            <a:r>
              <a:rPr lang="it-IT" sz="1800" b="0" strike="noStrike" spc="-1">
                <a:solidFill>
                  <a:srgbClr val="000000"/>
                </a:solidFill>
                <a:latin typeface="Arial"/>
                <a:ea typeface="Times New Roman"/>
              </a:rPr>
              <a:t>Si è deciso di salvare le informazioni necessarie in due tabelle, una contenente i dati dell’ordine e una contenete i dettagli riguardanti il contenuto dell’ordine.</a:t>
            </a:r>
            <a:endParaRPr lang="it-IT" sz="1800" b="0" strike="noStrike" spc="-1">
              <a:solidFill>
                <a:srgbClr val="000000"/>
              </a:solidFill>
              <a:latin typeface="Calibri"/>
            </a:endParaRPr>
          </a:p>
          <a:p>
            <a:pPr>
              <a:lnSpc>
                <a:spcPct val="90000"/>
              </a:lnSpc>
              <a:spcBef>
                <a:spcPts val="1001"/>
              </a:spcBef>
              <a:tabLst>
                <a:tab pos="0" algn="l"/>
              </a:tabLst>
            </a:pP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ordered_item</a:t>
            </a:r>
            <a:r>
              <a:rPr lang="en-US" sz="1800" b="0" strike="noStrike" spc="-1">
                <a:solidFill>
                  <a:srgbClr val="000000"/>
                </a:solidFill>
                <a:latin typeface="Arial"/>
                <a:ea typeface="Times New Roman"/>
              </a:rPr>
              <a:t>` (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`id_order` CHAR(36)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`quantity` INT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`cost` FLOAT NOT NULL,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(`id_order`,`id_item`),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`ordered_item_id_order`    FOREIGN KEY (`id_order`)    REFERENCES `order_info` (`id`)    ON UPDATE CASCADE,  </a:t>
            </a:r>
            <a:endParaRPr lang="it-IT" sz="1800" b="0" strike="noStrike" spc="-1">
              <a:solidFill>
                <a:srgbClr val="000000"/>
              </a:solidFill>
              <a:latin typeface="Calibri"/>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`ordered_item_id_item`    FOREIGN KEY (`id_item`)    REFERENCES `item` (`id`)    ON UPDATE CASCADE)</a:t>
            </a:r>
            <a:endParaRPr lang="it-IT" sz="1800" b="0" strike="noStrike" spc="-1">
              <a:solidFill>
                <a:srgbClr val="000000"/>
              </a:solidFill>
              <a:latin typeface="Calibri"/>
            </a:endParaRPr>
          </a:p>
        </p:txBody>
      </p:sp>
      <p:sp>
        <p:nvSpPr>
          <p:cNvPr id="14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C9C79E3-C480-4D3C-BBDE-1B4069229DD1}" type="slidenum">
              <a:rPr lang="it-IT" sz="1200" b="0" strike="noStrike" spc="-1">
                <a:solidFill>
                  <a:srgbClr val="8B8B8B"/>
                </a:solidFill>
                <a:latin typeface="Calibri"/>
              </a:rPr>
              <a:t>20</a:t>
            </a:fld>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Packages</a:t>
            </a:r>
            <a:endParaRPr lang="it-IT" sz="3600" b="0" strike="noStrike" spc="-1">
              <a:solidFill>
                <a:srgbClr val="000000"/>
              </a:solidFill>
              <a:latin typeface="Calibri"/>
            </a:endParaRPr>
          </a:p>
        </p:txBody>
      </p:sp>
      <p:sp>
        <p:nvSpPr>
          <p:cNvPr id="145"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Beans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DAO</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Controllers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Exceptions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Filters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Utils</a:t>
            </a:r>
            <a:endParaRPr lang="it-IT" sz="2800" b="0" strike="noStrike" spc="-1">
              <a:solidFill>
                <a:srgbClr val="000000"/>
              </a:solidFill>
              <a:latin typeface="Calibri"/>
            </a:endParaRPr>
          </a:p>
        </p:txBody>
      </p:sp>
      <p:sp>
        <p:nvSpPr>
          <p:cNvPr id="14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27EB77AE-A874-40C6-BCA3-FD0CEDBCD159}" type="slidenum">
              <a:rPr lang="it-IT" sz="1200" b="0" strike="noStrike" spc="-1">
                <a:solidFill>
                  <a:srgbClr val="8B8B8B"/>
                </a:solidFill>
                <a:latin typeface="Calibri"/>
              </a:rPr>
              <a:t>21</a:t>
            </a:fld>
            <a:endParaRPr lang="en-US" sz="1200" b="0" strike="noStrike" spc="-1">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Model Objects (Beans)</a:t>
            </a:r>
            <a:endParaRPr lang="it-IT" sz="3600" b="0" strike="noStrike" spc="-1">
              <a:solidFill>
                <a:srgbClr val="000000"/>
              </a:solidFill>
              <a:latin typeface="Calibri"/>
            </a:endParaRPr>
          </a:p>
        </p:txBody>
      </p:sp>
      <p:sp>
        <p:nvSpPr>
          <p:cNvPr id="148" name="Segnaposto contenuto 2"/>
          <p:cNvSpPr txBox="1"/>
          <p:nvPr/>
        </p:nvSpPr>
        <p:spPr>
          <a:xfrm>
            <a:off x="838080" y="1825560"/>
            <a:ext cx="10515240" cy="4350960"/>
          </a:xfrm>
          <a:prstGeom prst="rect">
            <a:avLst/>
          </a:prstGeom>
          <a:noFill/>
          <a:ln w="0">
            <a:noFill/>
          </a:ln>
        </p:spPr>
        <p:txBody>
          <a:bodyPr>
            <a:normAutofit fontScale="73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User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Item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ExtendedItem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SelectedItem</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OrderedItem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View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Vendor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ShippingRange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Price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OrderInfo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ErrorMessage</a:t>
            </a:r>
            <a:endParaRPr lang="it-IT" sz="2800" b="0" strike="noStrike" spc="-1">
              <a:solidFill>
                <a:srgbClr val="000000"/>
              </a:solidFill>
              <a:latin typeface="Calibri"/>
            </a:endParaRPr>
          </a:p>
        </p:txBody>
      </p:sp>
      <p:sp>
        <p:nvSpPr>
          <p:cNvPr id="149"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D2077786-0348-4B6E-844B-F3DC1B11719A}" type="slidenum">
              <a:rPr lang="it-IT" sz="1200" b="0" strike="noStrike" spc="-1">
                <a:solidFill>
                  <a:srgbClr val="8B8B8B"/>
                </a:solidFill>
                <a:latin typeface="Calibri"/>
              </a:rPr>
              <a:t>22</a:t>
            </a:fld>
            <a:endParaRPr lang="en-US" sz="1200" b="0" strike="noStrike" spc="-1">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Data Access Objects (Classes)</a:t>
            </a:r>
            <a:endParaRPr lang="it-IT" sz="3600" b="0" strike="noStrike" spc="-1">
              <a:solidFill>
                <a:srgbClr val="000000"/>
              </a:solidFill>
              <a:latin typeface="Calibri"/>
            </a:endParaRPr>
          </a:p>
        </p:txBody>
      </p:sp>
      <p:sp>
        <p:nvSpPr>
          <p:cNvPr id="151" name="Segnaposto contenuto 2"/>
          <p:cNvSpPr txBox="1"/>
          <p:nvPr/>
        </p:nvSpPr>
        <p:spPr>
          <a:xfrm>
            <a:off x="838080" y="1825560"/>
            <a:ext cx="10515240" cy="4350960"/>
          </a:xfrm>
          <a:prstGeom prst="rect">
            <a:avLst/>
          </a:prstGeom>
          <a:noFill/>
          <a:ln w="0">
            <a:noFill/>
          </a:ln>
        </p:spPr>
        <p:txBody>
          <a:bodyPr>
            <a:normAutofit fontScale="73500" lnSpcReduction="10000"/>
          </a:bodyPr>
          <a:lstStyle/>
          <a:p>
            <a:pPr>
              <a:lnSpc>
                <a:spcPct val="90000"/>
              </a:lnSpc>
              <a:spcBef>
                <a:spcPts val="1001"/>
              </a:spcBef>
              <a:tabLst>
                <a:tab pos="0" algn="l"/>
              </a:tabLst>
            </a:pPr>
            <a:r>
              <a:rPr lang="it-IT" sz="2800" b="0" strike="noStrike" spc="-1">
                <a:solidFill>
                  <a:srgbClr val="000000"/>
                </a:solidFill>
                <a:latin typeface="Arial"/>
              </a:rPr>
              <a:t>UserDAO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checkCredentials (String email, String pwd)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createUser (String name, String surname, String email, String pwd, String address) </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ItemDAO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findOneByItemId (int items)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findManyByItemsId (ArrayList items)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findLastViewedByUserId (int userID)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findManyByCategoryAndNumber (String category, int number)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findManyByWord (String research) </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ExtendedItemDAO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findManyItemsDetailsByItemsId (List items) </a:t>
            </a:r>
            <a:endParaRPr lang="it-IT" sz="2400" b="0" strike="noStrike" spc="-1">
              <a:solidFill>
                <a:srgbClr val="000000"/>
              </a:solidFill>
              <a:latin typeface="Calibri"/>
            </a:endParaRPr>
          </a:p>
        </p:txBody>
      </p:sp>
      <p:sp>
        <p:nvSpPr>
          <p:cNvPr id="15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1CB8A2A-0C5E-4D66-A24C-B2E52E0C3952}" type="slidenum">
              <a:rPr lang="it-IT" sz="1200" b="0" strike="noStrike" spc="-1">
                <a:solidFill>
                  <a:srgbClr val="8B8B8B"/>
                </a:solidFill>
                <a:latin typeface="Calibri"/>
              </a:rPr>
              <a:t>23</a:t>
            </a:fld>
            <a:endParaRPr lang="en-US" sz="1200" b="0" strike="noStrike" spc="-1">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Data Access Objects (Classes)</a:t>
            </a:r>
            <a:endParaRPr lang="it-IT" sz="3600" b="0" strike="noStrike" spc="-1">
              <a:solidFill>
                <a:srgbClr val="000000"/>
              </a:solidFill>
              <a:latin typeface="Calibri"/>
            </a:endParaRPr>
          </a:p>
        </p:txBody>
      </p:sp>
      <p:sp>
        <p:nvSpPr>
          <p:cNvPr id="154" name="Segnaposto contenuto 2"/>
          <p:cNvSpPr txBox="1"/>
          <p:nvPr/>
        </p:nvSpPr>
        <p:spPr>
          <a:xfrm>
            <a:off x="838080" y="1825560"/>
            <a:ext cx="10515240" cy="4350960"/>
          </a:xfrm>
          <a:prstGeom prst="rect">
            <a:avLst/>
          </a:prstGeom>
          <a:noFill/>
          <a:ln w="0">
            <a:noFill/>
          </a:ln>
        </p:spPr>
        <p:txBody>
          <a:bodyPr>
            <a:normAutofit fontScale="62500" lnSpcReduction="10000"/>
          </a:bodyPr>
          <a:lstStyle/>
          <a:p>
            <a:pPr>
              <a:lnSpc>
                <a:spcPct val="90000"/>
              </a:lnSpc>
              <a:spcBef>
                <a:spcPts val="1001"/>
              </a:spcBef>
              <a:tabLst>
                <a:tab pos="0" algn="l"/>
              </a:tabLst>
            </a:pPr>
            <a:r>
              <a:rPr lang="it-IT" sz="2800" b="0" strike="noStrike" spc="-1">
                <a:solidFill>
                  <a:srgbClr val="000000"/>
                </a:solidFill>
                <a:latin typeface="Arial"/>
              </a:rPr>
              <a:t>OrderDAO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findOrdersByUserID (int userID)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createOrder(int userID, int vendorID, float shipping_cost, List items)</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ViewDAO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createOneViewByUserIdAndItemId (int userId, int itemId) </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VendorDAO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findManyByVendorsId (List vendorIDs)</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fineOneByVendorId (Integer vendorId)</a:t>
            </a:r>
            <a:endParaRPr lang="it-IT" sz="2400" b="0" strike="noStrike" spc="-1">
              <a:solidFill>
                <a:srgbClr val="000000"/>
              </a:solidFill>
              <a:latin typeface="Calibri"/>
            </a:endParaRPr>
          </a:p>
          <a:p>
            <a:pPr>
              <a:lnSpc>
                <a:spcPct val="90000"/>
              </a:lnSpc>
              <a:spcBef>
                <a:spcPts val="1001"/>
              </a:spcBef>
              <a:tabLst>
                <a:tab pos="0" algn="l"/>
              </a:tabLst>
            </a:pP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 PriceDAO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findManyByItemsID (List items)</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findLowerPriceByItemId (ArrayList items)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findManyForEachItemId (List itemsIDs)</a:t>
            </a:r>
            <a:endParaRPr lang="it-IT" sz="2400" b="0" strike="noStrike" spc="-1">
              <a:solidFill>
                <a:srgbClr val="000000"/>
              </a:solidFill>
              <a:latin typeface="Calibri"/>
            </a:endParaRPr>
          </a:p>
        </p:txBody>
      </p:sp>
      <p:sp>
        <p:nvSpPr>
          <p:cNvPr id="15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EF7E2ED-DAC4-4EC2-88B4-C6F3034C4F14}" type="slidenum">
              <a:rPr lang="it-IT" sz="1200" b="0" strike="noStrike" spc="-1">
                <a:solidFill>
                  <a:srgbClr val="8B8B8B"/>
                </a:solidFill>
                <a:latin typeface="Calibri"/>
              </a:rPr>
              <a:t>24</a:t>
            </a:fld>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Controllers (servlets) </a:t>
            </a:r>
            <a:endParaRPr lang="it-IT" sz="3600" b="0" strike="noStrike" spc="-1">
              <a:solidFill>
                <a:srgbClr val="000000"/>
              </a:solidFill>
              <a:latin typeface="Calibri"/>
            </a:endParaRPr>
          </a:p>
        </p:txBody>
      </p:sp>
      <p:sp>
        <p:nvSpPr>
          <p:cNvPr id="157" name="Segnaposto contenuto 2"/>
          <p:cNvSpPr txBox="1"/>
          <p:nvPr/>
        </p:nvSpPr>
        <p:spPr>
          <a:xfrm>
            <a:off x="838080" y="1825560"/>
            <a:ext cx="10515240" cy="4350960"/>
          </a:xfrm>
          <a:prstGeom prst="rect">
            <a:avLst/>
          </a:prstGeom>
          <a:noFill/>
          <a:ln w="0">
            <a:noFill/>
          </a:ln>
        </p:spPr>
        <p:txBody>
          <a:bodyPr>
            <a:normAutofit lnSpcReduction="10000"/>
          </a:bodyPr>
          <a:lstStyle/>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doLogin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doLogout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doRegister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goHome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doSearch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doView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doAddCart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goCart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doOrder </a:t>
            </a:r>
            <a:endParaRPr lang="it-IT" sz="24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400" b="0" strike="noStrike" spc="-1">
                <a:solidFill>
                  <a:srgbClr val="000000"/>
                </a:solidFill>
                <a:latin typeface="Arial"/>
              </a:rPr>
              <a:t>goOrders</a:t>
            </a:r>
            <a:endParaRPr lang="it-IT" sz="2400" b="0" strike="noStrike" spc="-1">
              <a:solidFill>
                <a:srgbClr val="000000"/>
              </a:solidFill>
              <a:latin typeface="Calibri"/>
            </a:endParaRPr>
          </a:p>
        </p:txBody>
      </p:sp>
      <p:sp>
        <p:nvSpPr>
          <p:cNvPr id="15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76C293A-D602-49BA-B043-4504C84F9A39}" type="slidenum">
              <a:rPr lang="it-IT" sz="1200" b="0" strike="noStrike" spc="-1">
                <a:solidFill>
                  <a:srgbClr val="8B8B8B"/>
                </a:solidFill>
                <a:latin typeface="Calibri"/>
              </a:rPr>
              <a:t>25</a:t>
            </a:fld>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Exceptions</a:t>
            </a:r>
            <a:endParaRPr lang="it-IT" sz="3600" b="0" strike="noStrike" spc="-1">
              <a:solidFill>
                <a:srgbClr val="000000"/>
              </a:solidFill>
              <a:latin typeface="Calibri"/>
            </a:endParaRPr>
          </a:p>
        </p:txBody>
      </p:sp>
      <p:sp>
        <p:nvSpPr>
          <p:cNvPr id="160"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DatabaseException</a:t>
            </a:r>
            <a:endParaRPr lang="it-IT" sz="2800" b="0" strike="noStrike" spc="-1">
              <a:solidFill>
                <a:srgbClr val="000000"/>
              </a:solidFill>
              <a:latin typeface="Calibri"/>
            </a:endParaRPr>
          </a:p>
        </p:txBody>
      </p:sp>
      <p:sp>
        <p:nvSpPr>
          <p:cNvPr id="16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253078F8-AFDD-44AB-8AE8-52019EBA8B61}" type="slidenum">
              <a:rPr lang="it-IT" sz="1200" b="0" strike="noStrike" spc="-1">
                <a:solidFill>
                  <a:srgbClr val="8B8B8B"/>
                </a:solidFill>
                <a:latin typeface="Calibri"/>
              </a:rPr>
              <a:t>26</a:t>
            </a:fld>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Filtri</a:t>
            </a:r>
            <a:endParaRPr lang="it-IT" sz="3600" b="0" strike="noStrike" spc="-1">
              <a:solidFill>
                <a:srgbClr val="000000"/>
              </a:solidFill>
              <a:latin typeface="Calibri"/>
            </a:endParaRPr>
          </a:p>
        </p:txBody>
      </p:sp>
      <p:sp>
        <p:nvSpPr>
          <p:cNvPr id="163"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QueryFilter</a:t>
            </a:r>
            <a:endParaRPr lang="it-IT" sz="2800" b="0" strike="noStrike" spc="-1">
              <a:solidFill>
                <a:srgbClr val="000000"/>
              </a:solidFill>
              <a:latin typeface="Calibri"/>
            </a:endParaRPr>
          </a:p>
        </p:txBody>
      </p:sp>
      <p:sp>
        <p:nvSpPr>
          <p:cNvPr id="16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32FEC2B-F581-461A-AE36-461563A14F5B}" type="slidenum">
              <a:rPr lang="it-IT" sz="1200" b="0" strike="noStrike" spc="-1">
                <a:solidFill>
                  <a:srgbClr val="8B8B8B"/>
                </a:solidFill>
                <a:latin typeface="Calibri"/>
              </a:rPr>
              <a:t>27</a:t>
            </a:fld>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Utils</a:t>
            </a:r>
            <a:endParaRPr lang="it-IT" sz="3600" b="0" strike="noStrike" spc="-1">
              <a:solidFill>
                <a:srgbClr val="000000"/>
              </a:solidFill>
              <a:latin typeface="Calibri"/>
            </a:endParaRPr>
          </a:p>
        </p:txBody>
      </p:sp>
      <p:sp>
        <p:nvSpPr>
          <p:cNvPr id="166"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AuthUtils</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DBConnectionProvider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TemplateEngineProvider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OrderUtils</a:t>
            </a:r>
            <a:endParaRPr lang="it-IT" sz="2800" b="0" strike="noStrike" spc="-1">
              <a:solidFill>
                <a:srgbClr val="000000"/>
              </a:solidFill>
              <a:latin typeface="Calibri"/>
            </a:endParaRPr>
          </a:p>
        </p:txBody>
      </p:sp>
      <p:sp>
        <p:nvSpPr>
          <p:cNvPr id="16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8EF19A8F-5678-45C7-89B1-3192B5AF254C}" type="slidenum">
              <a:rPr lang="it-IT" sz="1200" b="0" strike="noStrike" spc="-1">
                <a:solidFill>
                  <a:srgbClr val="8B8B8B"/>
                </a:solidFill>
                <a:latin typeface="Calibri"/>
              </a:rPr>
              <a:t>28</a:t>
            </a:fld>
            <a:endParaRPr lang="en-US" sz="1200" b="0" strike="noStrike" spc="-1">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Componenti </a:t>
            </a:r>
            <a:r>
              <a:rPr lang="it-IT" sz="3600" b="0" strike="noStrike" spc="-1">
                <a:solidFill>
                  <a:srgbClr val="000000"/>
                </a:solidFill>
                <a:latin typeface="Arial"/>
              </a:rPr>
              <a:t>– </a:t>
            </a:r>
            <a:r>
              <a:rPr lang="en-US" sz="3600" b="0" strike="noStrike" spc="-1">
                <a:solidFill>
                  <a:srgbClr val="000000"/>
                </a:solidFill>
                <a:latin typeface="Arial"/>
              </a:rPr>
              <a:t>Views (Templates) </a:t>
            </a:r>
            <a:endParaRPr lang="it-IT" sz="3600" b="0" strike="noStrike" spc="-1">
              <a:solidFill>
                <a:srgbClr val="000000"/>
              </a:solidFill>
              <a:latin typeface="Calibri"/>
            </a:endParaRPr>
          </a:p>
        </p:txBody>
      </p:sp>
      <p:sp>
        <p:nvSpPr>
          <p:cNvPr id="169"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login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register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home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search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cart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orders</a:t>
            </a:r>
            <a:endParaRPr lang="it-IT" sz="2800" b="0" strike="noStrike" spc="-1">
              <a:solidFill>
                <a:srgbClr val="000000"/>
              </a:solidFill>
              <a:latin typeface="Calibri"/>
            </a:endParaRPr>
          </a:p>
        </p:txBody>
      </p:sp>
      <p:sp>
        <p:nvSpPr>
          <p:cNvPr id="17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7882B26E-EB48-44C0-9170-F8163230C40D}" type="slidenum">
              <a:rPr lang="it-IT" sz="1200" b="0" strike="noStrike" spc="-1">
                <a:solidFill>
                  <a:srgbClr val="8B8B8B"/>
                </a:solidFill>
                <a:latin typeface="Calibri"/>
              </a:rPr>
              <a:t>29</a:t>
            </a:fld>
            <a:endParaRPr lang="en-US" sz="1200" b="0" strike="noStrike" spc="-1">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 del progetto </a:t>
            </a:r>
            <a:r>
              <a:rPr lang="it-IT" sz="3600" b="0" strike="noStrike" spc="-1">
                <a:solidFill>
                  <a:srgbClr val="000000"/>
                </a:solidFill>
                <a:latin typeface="Arial"/>
              </a:rPr>
              <a:t>-</a:t>
            </a:r>
            <a:r>
              <a:rPr lang="it-IT" sz="4000" b="1" strike="noStrike" spc="-1">
                <a:solidFill>
                  <a:srgbClr val="000000"/>
                </a:solidFill>
                <a:latin typeface="Arial"/>
              </a:rPr>
              <a:t> </a:t>
            </a:r>
            <a:r>
              <a:rPr lang="it-IT" sz="3600" b="0" strike="noStrike" spc="-1">
                <a:solidFill>
                  <a:srgbClr val="000000"/>
                </a:solidFill>
                <a:latin typeface="Arial"/>
              </a:rPr>
              <a:t>Versione HTML pura</a:t>
            </a:r>
            <a:endParaRPr lang="it-IT" sz="3600" b="0" strike="noStrike" spc="-1">
              <a:solidFill>
                <a:srgbClr val="000000"/>
              </a:solidFill>
              <a:latin typeface="Calibri"/>
            </a:endParaRPr>
          </a:p>
        </p:txBody>
      </p:sp>
      <p:sp>
        <p:nvSpPr>
          <p:cNvPr id="91" name="Segnaposto contenuto 2"/>
          <p:cNvSpPr txBox="1"/>
          <p:nvPr/>
        </p:nvSpPr>
        <p:spPr>
          <a:xfrm>
            <a:off x="838080" y="1825560"/>
            <a:ext cx="10515240" cy="4667040"/>
          </a:xfrm>
          <a:prstGeom prst="rect">
            <a:avLst/>
          </a:prstGeom>
          <a:noFill/>
          <a:ln w="0">
            <a:noFill/>
          </a:ln>
        </p:spPr>
        <p:txBody>
          <a:bodyPr>
            <a:normAutofit/>
          </a:bodyPr>
          <a:lstStyle/>
          <a:p>
            <a:pPr algn="just">
              <a:lnSpc>
                <a:spcPct val="90000"/>
              </a:lnSpc>
              <a:spcAft>
                <a:spcPts val="1001"/>
              </a:spcAft>
              <a:tabLst>
                <a:tab pos="0" algn="l"/>
              </a:tabLst>
            </a:pPr>
            <a:r>
              <a:rPr lang="it-IT" sz="2000" b="0" strike="noStrike" spc="-1">
                <a:solidFill>
                  <a:srgbClr val="000000"/>
                </a:solidFill>
                <a:latin typeface="Arial"/>
              </a:rPr>
              <a:t>Un’applicazione di commercio elettronico consente all’utente di visualizzare un catalogo di prodotti venduti da diversi fornitori, inserire prodotti in un carrello della spesa e creare un ordine di acquisto a partire dal contenuto del carrello.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sz="2000" b="0" strike="noStrike" spc="-1">
              <a:solidFill>
                <a:srgbClr val="000000"/>
              </a:solidFill>
              <a:latin typeface="Calibri"/>
            </a:endParaRPr>
          </a:p>
        </p:txBody>
      </p:sp>
      <p:sp>
        <p:nvSpPr>
          <p:cNvPr id="9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E4AFEFBF-1472-4364-87BD-6F1943631F0F}" type="slidenum">
              <a:rPr lang="it-IT" sz="1200" b="0" strike="noStrike" spc="-1">
                <a:solidFill>
                  <a:srgbClr val="8B8B8B"/>
                </a:solidFill>
                <a:latin typeface="Calibri"/>
              </a:rPr>
              <a:t>3</a:t>
            </a:fld>
            <a:endParaRPr lang="en-US" sz="1200" b="0" strike="noStrike" spc="-1">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olo 1"/>
          <p:cNvSpPr txBox="1"/>
          <p:nvPr/>
        </p:nvSpPr>
        <p:spPr>
          <a:xfrm>
            <a:off x="838080" y="365040"/>
            <a:ext cx="10515240" cy="1325160"/>
          </a:xfrm>
          <a:prstGeom prst="rect">
            <a:avLst/>
          </a:prstGeom>
          <a:noFill/>
          <a:ln w="0">
            <a:noFill/>
          </a:ln>
        </p:spPr>
        <p:txBody>
          <a:bodyPr anchor="ctr">
            <a:noAutofit/>
          </a:bodyPr>
          <a:lstStyle/>
          <a:p>
            <a:pPr>
              <a:lnSpc>
                <a:spcPct val="90000"/>
              </a:lnSpc>
            </a:pPr>
            <a:r>
              <a:rPr lang="it-IT" sz="3600" b="1" strike="noStrike" spc="-1">
                <a:solidFill>
                  <a:srgbClr val="000000"/>
                </a:solidFill>
                <a:latin typeface="Arial"/>
              </a:rPr>
              <a:t>Componenti</a:t>
            </a:r>
            <a:r>
              <a:rPr lang="it-IT" sz="4000" b="1" strike="noStrike" spc="-1">
                <a:solidFill>
                  <a:srgbClr val="000000"/>
                </a:solidFill>
                <a:latin typeface="Hind"/>
              </a:rPr>
              <a:t> </a:t>
            </a:r>
            <a:r>
              <a:rPr lang="it-IT" sz="3600" b="0" strike="noStrike" spc="-1">
                <a:solidFill>
                  <a:srgbClr val="000000"/>
                </a:solidFill>
                <a:latin typeface="Arial"/>
              </a:rPr>
              <a:t>–</a:t>
            </a:r>
            <a:r>
              <a:rPr lang="it-IT" sz="4000" b="0" strike="noStrike" spc="-1">
                <a:solidFill>
                  <a:srgbClr val="000000"/>
                </a:solidFill>
                <a:latin typeface="Hind"/>
              </a:rPr>
              <a:t> </a:t>
            </a:r>
            <a:r>
              <a:rPr lang="en-US" sz="3600" b="0" strike="noStrike" spc="-1">
                <a:solidFill>
                  <a:srgbClr val="000000"/>
                </a:solidFill>
                <a:latin typeface="Arial"/>
              </a:rPr>
              <a:t>Views (Templates) </a:t>
            </a:r>
            <a:endParaRPr lang="it-IT" sz="3600" b="0" strike="noStrike" spc="-1">
              <a:solidFill>
                <a:srgbClr val="000000"/>
              </a:solidFill>
              <a:latin typeface="Calibri"/>
            </a:endParaRPr>
          </a:p>
        </p:txBody>
      </p:sp>
      <p:sp>
        <p:nvSpPr>
          <p:cNvPr id="172" name="Segnaposto contenuto 2"/>
          <p:cNvSpPr txBox="1"/>
          <p:nvPr/>
        </p:nvSpPr>
        <p:spPr>
          <a:xfrm>
            <a:off x="838080" y="1825560"/>
            <a:ext cx="10515240" cy="4350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Arial"/>
              </a:rPr>
              <a:t>partials: </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head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header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compressedItem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extendedItem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rating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Arial"/>
              </a:rPr>
              <a:t>error</a:t>
            </a:r>
            <a:endParaRPr lang="it-IT" sz="2400" b="0" strike="noStrike" spc="-1">
              <a:solidFill>
                <a:srgbClr val="000000"/>
              </a:solidFill>
              <a:latin typeface="Calibri"/>
            </a:endParaRPr>
          </a:p>
        </p:txBody>
      </p:sp>
      <p:sp>
        <p:nvSpPr>
          <p:cNvPr id="17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8646467-B812-4D10-8927-B9300B77B502}" type="slidenum">
              <a:rPr lang="it-IT" sz="1200" b="0" strike="noStrike" spc="-1">
                <a:solidFill>
                  <a:srgbClr val="8B8B8B"/>
                </a:solidFill>
                <a:latin typeface="Calibri"/>
              </a:rPr>
              <a:t>30</a:t>
            </a:fld>
            <a:endParaRPr lang="en-US" sz="1200" b="0" strike="noStrike" spc="-1">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olo 1"/>
          <p:cNvSpPr txBox="1"/>
          <p:nvPr/>
        </p:nvSpPr>
        <p:spPr>
          <a:xfrm>
            <a:off x="838080" y="365040"/>
            <a:ext cx="10515240" cy="1325160"/>
          </a:xfrm>
          <a:prstGeom prst="rect">
            <a:avLst/>
          </a:prstGeom>
          <a:noFill/>
          <a:ln w="0">
            <a:noFill/>
          </a:ln>
        </p:spPr>
        <p:txBody>
          <a:bodyPr anchor="ctr">
            <a:normAutofit/>
          </a:bodyPr>
          <a:lstStyle/>
          <a:p>
            <a:pPr>
              <a:lnSpc>
                <a:spcPct val="100000"/>
              </a:lnSpc>
              <a:tabLst>
                <a:tab pos="0" algn="l"/>
              </a:tabLst>
            </a:pPr>
            <a:r>
              <a:rPr lang="it-IT" sz="3600" b="1" strike="noStrike" spc="-1">
                <a:solidFill>
                  <a:srgbClr val="000000"/>
                </a:solidFill>
                <a:latin typeface="Arial"/>
              </a:rPr>
              <a:t>Struttura dell’applicazione (IFML)</a:t>
            </a:r>
            <a:endParaRPr lang="it-IT" sz="3600" b="0" strike="noStrike" spc="-1">
              <a:solidFill>
                <a:srgbClr val="000000"/>
              </a:solidFill>
              <a:latin typeface="Calibri"/>
            </a:endParaRPr>
          </a:p>
        </p:txBody>
      </p:sp>
      <p:sp>
        <p:nvSpPr>
          <p:cNvPr id="176"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F131604B-3A87-4615-A342-8298B771C632}" type="slidenum">
              <a:rPr lang="it-IT" sz="1200" b="0" strike="noStrike" spc="-1">
                <a:solidFill>
                  <a:srgbClr val="8B8B8B"/>
                </a:solidFill>
                <a:latin typeface="Calibri"/>
              </a:rPr>
              <a:t>31</a:t>
            </a:fld>
            <a:endParaRPr lang="en-US" sz="1200" b="0" strike="noStrike" spc="-1">
              <a:latin typeface="Times New Roman"/>
            </a:endParaRPr>
          </a:p>
        </p:txBody>
      </p:sp>
      <p:pic>
        <p:nvPicPr>
          <p:cNvPr id="3" name="Immagine 2">
            <a:extLst>
              <a:ext uri="{FF2B5EF4-FFF2-40B4-BE49-F238E27FC236}">
                <a16:creationId xmlns:a16="http://schemas.microsoft.com/office/drawing/2014/main" id="{483C3B9E-B454-D544-8615-AA1D8C377D77}"/>
              </a:ext>
            </a:extLst>
          </p:cNvPr>
          <p:cNvPicPr>
            <a:picLocks noChangeAspect="1"/>
          </p:cNvPicPr>
          <p:nvPr/>
        </p:nvPicPr>
        <p:blipFill rotWithShape="1">
          <a:blip r:embed="rId2">
            <a:extLst>
              <a:ext uri="{28A0092B-C50C-407E-A947-70E740481C1C}">
                <a14:useLocalDpi xmlns:a14="http://schemas.microsoft.com/office/drawing/2010/main" val="0"/>
              </a:ext>
            </a:extLst>
          </a:blip>
          <a:srcRect r="994" b="17117"/>
          <a:stretch/>
        </p:blipFill>
        <p:spPr>
          <a:xfrm>
            <a:off x="439637" y="1353904"/>
            <a:ext cx="10913683" cy="50026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Login </a:t>
            </a:r>
            <a:endParaRPr lang="it-IT" sz="3600" b="0" strike="noStrike" spc="-1">
              <a:solidFill>
                <a:srgbClr val="000000"/>
              </a:solidFill>
              <a:latin typeface="Calibri"/>
            </a:endParaRPr>
          </a:p>
        </p:txBody>
      </p:sp>
      <p:sp>
        <p:nvSpPr>
          <p:cNvPr id="17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14B75B3-11DD-4CFB-8238-6A57F7C49208}" type="slidenum">
              <a:rPr lang="it-IT" sz="1200" b="0" strike="noStrike" spc="-1">
                <a:solidFill>
                  <a:srgbClr val="8B8B8B"/>
                </a:solidFill>
                <a:latin typeface="Calibri"/>
              </a:rPr>
              <a:t>32</a:t>
            </a:fld>
            <a:endParaRPr lang="en-US" sz="1200" b="0" strike="noStrike" spc="-1">
              <a:latin typeface="Times New Roman"/>
            </a:endParaRPr>
          </a:p>
        </p:txBody>
      </p:sp>
      <p:pic>
        <p:nvPicPr>
          <p:cNvPr id="179" name="Immagine 178"/>
          <p:cNvPicPr/>
          <p:nvPr/>
        </p:nvPicPr>
        <p:blipFill>
          <a:blip r:embed="rId2"/>
          <a:stretch/>
        </p:blipFill>
        <p:spPr>
          <a:xfrm>
            <a:off x="1600200" y="1314720"/>
            <a:ext cx="8445960" cy="531468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Register</a:t>
            </a:r>
            <a:endParaRPr lang="it-IT" sz="3600" b="0" strike="noStrike" spc="-1">
              <a:solidFill>
                <a:srgbClr val="000000"/>
              </a:solidFill>
              <a:latin typeface="Calibri"/>
            </a:endParaRPr>
          </a:p>
        </p:txBody>
      </p:sp>
      <p:pic>
        <p:nvPicPr>
          <p:cNvPr id="181" name="Segnaposto contenuto 4"/>
          <p:cNvPicPr/>
          <p:nvPr/>
        </p:nvPicPr>
        <p:blipFill>
          <a:blip r:embed="rId2"/>
          <a:srcRect t="7063"/>
          <a:stretch/>
        </p:blipFill>
        <p:spPr>
          <a:xfrm>
            <a:off x="1775880" y="2037240"/>
            <a:ext cx="8639640" cy="3545280"/>
          </a:xfrm>
          <a:prstGeom prst="rect">
            <a:avLst/>
          </a:prstGeom>
          <a:ln w="0">
            <a:noFill/>
          </a:ln>
        </p:spPr>
      </p:pic>
      <p:sp>
        <p:nvSpPr>
          <p:cNvPr id="182"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D64D709C-6F66-40AB-8CE1-CEEDC17692EE}" type="slidenum">
              <a:rPr lang="it-IT" sz="1200" b="0" strike="noStrike" spc="-1">
                <a:solidFill>
                  <a:srgbClr val="8B8B8B"/>
                </a:solidFill>
                <a:latin typeface="Calibri"/>
              </a:rPr>
              <a:t>33</a:t>
            </a:fld>
            <a:endParaRPr lang="en-US" sz="1200" b="0" strike="noStrike" spc="-1">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Do search </a:t>
            </a:r>
            <a:endParaRPr lang="it-IT" sz="3600" b="0" strike="noStrike" spc="-1">
              <a:solidFill>
                <a:srgbClr val="000000"/>
              </a:solidFill>
              <a:latin typeface="Calibri"/>
            </a:endParaRPr>
          </a:p>
        </p:txBody>
      </p:sp>
      <p:pic>
        <p:nvPicPr>
          <p:cNvPr id="184" name="Segnaposto contenuto 4"/>
          <p:cNvPicPr/>
          <p:nvPr/>
        </p:nvPicPr>
        <p:blipFill>
          <a:blip r:embed="rId2"/>
          <a:srcRect t="3005" b="39567"/>
          <a:stretch/>
        </p:blipFill>
        <p:spPr>
          <a:xfrm>
            <a:off x="1775880" y="1451160"/>
            <a:ext cx="8639640" cy="4895640"/>
          </a:xfrm>
          <a:prstGeom prst="rect">
            <a:avLst/>
          </a:prstGeom>
          <a:ln w="0">
            <a:noFill/>
          </a:ln>
        </p:spPr>
      </p:pic>
      <p:sp>
        <p:nvSpPr>
          <p:cNvPr id="185"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0240BA83-D479-4F37-AEB2-648CAF7B4646}" type="slidenum">
              <a:rPr lang="it-IT" sz="1200" b="0" strike="noStrike" spc="-1">
                <a:solidFill>
                  <a:srgbClr val="8B8B8B"/>
                </a:solidFill>
                <a:latin typeface="Calibri"/>
              </a:rPr>
              <a:t>34</a:t>
            </a:fld>
            <a:endParaRPr lang="en-US"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Do search </a:t>
            </a:r>
            <a:endParaRPr lang="it-IT" sz="3600" b="0" strike="noStrike" spc="-1">
              <a:solidFill>
                <a:srgbClr val="000000"/>
              </a:solidFill>
              <a:latin typeface="Calibri"/>
            </a:endParaRPr>
          </a:p>
        </p:txBody>
      </p:sp>
      <p:pic>
        <p:nvPicPr>
          <p:cNvPr id="187" name="Segnaposto contenuto 6"/>
          <p:cNvPicPr/>
          <p:nvPr/>
        </p:nvPicPr>
        <p:blipFill>
          <a:blip r:embed="rId2"/>
          <a:srcRect t="59930"/>
          <a:stretch/>
        </p:blipFill>
        <p:spPr>
          <a:xfrm>
            <a:off x="1775880" y="2232720"/>
            <a:ext cx="8639640" cy="3415320"/>
          </a:xfrm>
          <a:prstGeom prst="rect">
            <a:avLst/>
          </a:prstGeom>
          <a:ln w="0">
            <a:noFill/>
          </a:ln>
        </p:spPr>
      </p:pic>
      <p:sp>
        <p:nvSpPr>
          <p:cNvPr id="188"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BAEB1E75-7151-4492-AD5A-285A88A7B15D}" type="slidenum">
              <a:rPr lang="it-IT" sz="1200" b="0" strike="noStrike" spc="-1">
                <a:solidFill>
                  <a:srgbClr val="8B8B8B"/>
                </a:solidFill>
                <a:latin typeface="Calibri"/>
              </a:rPr>
              <a:t>35</a:t>
            </a:fld>
            <a:endParaRPr lang="en-US" sz="1200" b="0" strike="noStrike" spc="-1">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item</a:t>
            </a:r>
            <a:endParaRPr lang="it-IT" sz="3600" b="0" strike="noStrike" spc="-1">
              <a:solidFill>
                <a:srgbClr val="000000"/>
              </a:solidFill>
              <a:latin typeface="Calibri"/>
            </a:endParaRPr>
          </a:p>
        </p:txBody>
      </p:sp>
      <p:pic>
        <p:nvPicPr>
          <p:cNvPr id="190" name="Segnaposto contenuto 5"/>
          <p:cNvPicPr/>
          <p:nvPr/>
        </p:nvPicPr>
        <p:blipFill>
          <a:blip r:embed="rId2"/>
          <a:srcRect t="6374"/>
          <a:stretch/>
        </p:blipFill>
        <p:spPr>
          <a:xfrm>
            <a:off x="2495880" y="1448280"/>
            <a:ext cx="7199640" cy="5044320"/>
          </a:xfrm>
          <a:prstGeom prst="rect">
            <a:avLst/>
          </a:prstGeom>
          <a:ln w="0">
            <a:noFill/>
          </a:ln>
        </p:spPr>
      </p:pic>
      <p:sp>
        <p:nvSpPr>
          <p:cNvPr id="191"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0FA300B7-9A65-410C-99AB-0133968C0B8B}" type="slidenum">
              <a:rPr lang="it-IT" sz="1200" b="0" strike="noStrike" spc="-1">
                <a:solidFill>
                  <a:srgbClr val="8B8B8B"/>
                </a:solidFill>
                <a:latin typeface="Calibri"/>
              </a:rPr>
              <a:t>36</a:t>
            </a:fld>
            <a:endParaRPr lang="en-US" sz="1200" b="0" strike="noStrike" spc="-1">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Add to cart</a:t>
            </a:r>
            <a:endParaRPr lang="it-IT" sz="3600" b="0" strike="noStrike" spc="-1">
              <a:solidFill>
                <a:srgbClr val="000000"/>
              </a:solidFill>
              <a:latin typeface="Calibri"/>
            </a:endParaRPr>
          </a:p>
        </p:txBody>
      </p:sp>
      <p:pic>
        <p:nvPicPr>
          <p:cNvPr id="193" name="Segnaposto contenuto 4"/>
          <p:cNvPicPr/>
          <p:nvPr/>
        </p:nvPicPr>
        <p:blipFill>
          <a:blip r:embed="rId2"/>
          <a:srcRect t="2769" b="47791"/>
          <a:stretch/>
        </p:blipFill>
        <p:spPr>
          <a:xfrm>
            <a:off x="1775520" y="1528560"/>
            <a:ext cx="8640720" cy="4746960"/>
          </a:xfrm>
          <a:prstGeom prst="rect">
            <a:avLst/>
          </a:prstGeom>
          <a:ln w="0">
            <a:noFill/>
          </a:ln>
        </p:spPr>
      </p:pic>
      <p:sp>
        <p:nvSpPr>
          <p:cNvPr id="194"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00906F43-4409-4839-8583-235AEDBAAEBA}" type="slidenum">
              <a:rPr lang="it-IT" sz="1200" b="0" strike="noStrike" spc="-1">
                <a:solidFill>
                  <a:srgbClr val="8B8B8B"/>
                </a:solidFill>
                <a:latin typeface="Calibri"/>
              </a:rPr>
              <a:t>37</a:t>
            </a:fld>
            <a:endParaRPr lang="en-US" sz="1200" b="0" strike="noStrike" spc="-1">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Add to cart</a:t>
            </a:r>
            <a:endParaRPr lang="it-IT" sz="3600" b="0" strike="noStrike" spc="-1">
              <a:solidFill>
                <a:srgbClr val="000000"/>
              </a:solidFill>
              <a:latin typeface="Calibri"/>
            </a:endParaRPr>
          </a:p>
        </p:txBody>
      </p:sp>
      <p:pic>
        <p:nvPicPr>
          <p:cNvPr id="196" name="Segnaposto contenuto 6"/>
          <p:cNvPicPr/>
          <p:nvPr/>
        </p:nvPicPr>
        <p:blipFill>
          <a:blip r:embed="rId2"/>
          <a:srcRect t="51410"/>
          <a:stretch/>
        </p:blipFill>
        <p:spPr>
          <a:xfrm>
            <a:off x="1857960" y="1828080"/>
            <a:ext cx="8639640" cy="4664520"/>
          </a:xfrm>
          <a:prstGeom prst="rect">
            <a:avLst/>
          </a:prstGeom>
          <a:ln w="0">
            <a:noFill/>
          </a:ln>
        </p:spPr>
      </p:pic>
      <p:sp>
        <p:nvSpPr>
          <p:cNvPr id="197"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6F7676F4-99AE-4AB3-B6BA-0363C3F79B6F}" type="slidenum">
              <a:rPr lang="it-IT" sz="1200" b="0" strike="noStrike" spc="-1">
                <a:solidFill>
                  <a:srgbClr val="8B8B8B"/>
                </a:solidFill>
                <a:latin typeface="Calibri"/>
              </a:rPr>
              <a:t>38</a:t>
            </a:fld>
            <a:endParaRPr lang="en-US" sz="1200" b="0" strike="noStrike" spc="-1">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cart</a:t>
            </a:r>
            <a:endParaRPr lang="it-IT" sz="3600" b="0" strike="noStrike" spc="-1">
              <a:solidFill>
                <a:srgbClr val="000000"/>
              </a:solidFill>
              <a:latin typeface="Calibri"/>
            </a:endParaRPr>
          </a:p>
        </p:txBody>
      </p:sp>
      <p:pic>
        <p:nvPicPr>
          <p:cNvPr id="199" name="Segnaposto contenuto 4"/>
          <p:cNvPicPr/>
          <p:nvPr/>
        </p:nvPicPr>
        <p:blipFill>
          <a:blip r:embed="rId2"/>
          <a:srcRect t="3533" b="59987"/>
          <a:stretch/>
        </p:blipFill>
        <p:spPr>
          <a:xfrm>
            <a:off x="1775880" y="2343600"/>
            <a:ext cx="8639640" cy="2170800"/>
          </a:xfrm>
          <a:prstGeom prst="rect">
            <a:avLst/>
          </a:prstGeom>
          <a:ln w="0">
            <a:noFill/>
          </a:ln>
        </p:spPr>
      </p:pic>
      <p:sp>
        <p:nvSpPr>
          <p:cNvPr id="200"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37DEDA9E-A026-42FB-8686-FA96BFB3450C}" type="slidenum">
              <a:rPr lang="it-IT" sz="1200" b="0" strike="noStrike" spc="-1">
                <a:solidFill>
                  <a:srgbClr val="8B8B8B"/>
                </a:solidFill>
                <a:latin typeface="Calibri"/>
              </a:rPr>
              <a:t>39</a:t>
            </a:fld>
            <a:endParaRPr lang="en-US" sz="12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 del progetto - </a:t>
            </a:r>
            <a:r>
              <a:rPr lang="it-IT" sz="3600" b="0" strike="noStrike" spc="-1">
                <a:solidFill>
                  <a:srgbClr val="000000"/>
                </a:solidFill>
                <a:latin typeface="Arial"/>
              </a:rPr>
              <a:t>Versione HTML pura</a:t>
            </a:r>
            <a:endParaRPr lang="it-IT" sz="3600" b="0" strike="noStrike" spc="-1">
              <a:solidFill>
                <a:srgbClr val="000000"/>
              </a:solidFill>
              <a:latin typeface="Calibri"/>
            </a:endParaRPr>
          </a:p>
        </p:txBody>
      </p:sp>
      <p:sp>
        <p:nvSpPr>
          <p:cNvPr id="94" name="Segnaposto contenuto 2"/>
          <p:cNvSpPr txBox="1"/>
          <p:nvPr/>
        </p:nvSpPr>
        <p:spPr>
          <a:xfrm>
            <a:off x="838080" y="1825560"/>
            <a:ext cx="10515240" cy="4667040"/>
          </a:xfrm>
          <a:prstGeom prst="rect">
            <a:avLst/>
          </a:prstGeom>
          <a:noFill/>
          <a:ln w="0">
            <a:noFill/>
          </a:ln>
        </p:spPr>
        <p:txBody>
          <a:bodyPr>
            <a:normAutofit fontScale="94000"/>
          </a:bodyPr>
          <a:lstStyle/>
          <a:p>
            <a:pPr algn="just">
              <a:lnSpc>
                <a:spcPct val="90000"/>
              </a:lnSpc>
              <a:spcAft>
                <a:spcPts val="1001"/>
              </a:spcAft>
              <a:tabLst>
                <a:tab pos="0" algn="l"/>
              </a:tabLst>
            </a:pPr>
            <a:r>
              <a:rPr lang="it-IT" sz="2000" b="0" strike="noStrike" spc="-1">
                <a:solidFill>
                  <a:srgbClr val="000000"/>
                </a:solidFill>
                <a:latin typeface="Arial"/>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L’utente può selezionare mediante un click un elemento dell'elenco e visualizzare nella stessa pagina i dati completi e l’elenco dei fornitori che lo vendono (questa azione rende l’articolo “visualizzato”).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2000" b="0" strike="noStrike" spc="-1">
              <a:solidFill>
                <a:srgbClr val="000000"/>
              </a:solidFill>
              <a:latin typeface="Calibri"/>
            </a:endParaRPr>
          </a:p>
        </p:txBody>
      </p:sp>
      <p:sp>
        <p:nvSpPr>
          <p:cNvPr id="9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DD885385-595D-484F-ADA3-7D94CF1E477D}" type="slidenum">
              <a:rPr lang="it-IT" sz="1200" b="0" strike="noStrike" spc="-1">
                <a:solidFill>
                  <a:srgbClr val="8B8B8B"/>
                </a:solidFill>
                <a:latin typeface="Calibri"/>
              </a:rPr>
              <a:t>4</a:t>
            </a:fld>
            <a:endParaRPr lang="en-US" sz="1200" b="0" strike="noStrike" spc="-1">
              <a:latin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cart</a:t>
            </a:r>
            <a:endParaRPr lang="it-IT" sz="3600" b="0" strike="noStrike" spc="-1">
              <a:solidFill>
                <a:srgbClr val="000000"/>
              </a:solidFill>
              <a:latin typeface="Calibri"/>
            </a:endParaRPr>
          </a:p>
        </p:txBody>
      </p:sp>
      <p:pic>
        <p:nvPicPr>
          <p:cNvPr id="202" name="Segnaposto contenuto 6"/>
          <p:cNvPicPr/>
          <p:nvPr/>
        </p:nvPicPr>
        <p:blipFill>
          <a:blip r:embed="rId2"/>
          <a:srcRect t="39707"/>
          <a:stretch/>
        </p:blipFill>
        <p:spPr>
          <a:xfrm>
            <a:off x="246960" y="1635120"/>
            <a:ext cx="11697480" cy="4857480"/>
          </a:xfrm>
          <a:prstGeom prst="rect">
            <a:avLst/>
          </a:prstGeom>
          <a:ln w="0">
            <a:noFill/>
          </a:ln>
        </p:spPr>
      </p:pic>
      <p:sp>
        <p:nvSpPr>
          <p:cNvPr id="203"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C7CA0D63-D246-4776-88E5-B8A0581593D0}" type="slidenum">
              <a:rPr lang="it-IT" sz="1200" b="0" strike="noStrike" spc="-1">
                <a:solidFill>
                  <a:srgbClr val="8B8B8B"/>
                </a:solidFill>
                <a:latin typeface="Calibri"/>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0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4537E270-F8CE-4EB1-B9D5-FF525D394D5C}" type="slidenum">
              <a:rPr lang="it-IT" sz="1200" b="0" strike="noStrike" spc="-1">
                <a:solidFill>
                  <a:srgbClr val="8B8B8B"/>
                </a:solidFill>
                <a:latin typeface="Calibri"/>
              </a:rPr>
              <a:t>41</a:t>
            </a:fld>
            <a:endParaRPr lang="en-US" sz="1200" b="0" strike="noStrike" spc="-1">
              <a:latin typeface="Times New Roman"/>
            </a:endParaRPr>
          </a:p>
        </p:txBody>
      </p:sp>
      <p:pic>
        <p:nvPicPr>
          <p:cNvPr id="206" name="Immagine 205"/>
          <p:cNvPicPr/>
          <p:nvPr/>
        </p:nvPicPr>
        <p:blipFill>
          <a:blip r:embed="rId2"/>
          <a:stretch/>
        </p:blipFill>
        <p:spPr>
          <a:xfrm>
            <a:off x="1600200" y="1371600"/>
            <a:ext cx="9207000" cy="52610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olo 1_0"/>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08" name="Segnaposto numero diapositiva 3_0"/>
          <p:cNvSpPr txBox="1"/>
          <p:nvPr/>
        </p:nvSpPr>
        <p:spPr>
          <a:xfrm>
            <a:off x="8610480" y="6356520"/>
            <a:ext cx="2742840" cy="364680"/>
          </a:xfrm>
          <a:prstGeom prst="rect">
            <a:avLst/>
          </a:prstGeom>
          <a:noFill/>
          <a:ln w="0">
            <a:noFill/>
          </a:ln>
        </p:spPr>
        <p:txBody>
          <a:bodyPr anchor="ctr">
            <a:noAutofit/>
          </a:bodyPr>
          <a:lstStyle/>
          <a:p>
            <a:pPr algn="r">
              <a:lnSpc>
                <a:spcPct val="100000"/>
              </a:lnSpc>
            </a:pPr>
            <a:fld id="{E9083486-7092-425F-B62E-459016B16B7D}" type="slidenum">
              <a:rPr lang="it-IT" sz="1200" b="0" strike="noStrike" spc="-1">
                <a:solidFill>
                  <a:srgbClr val="8B8B8B"/>
                </a:solidFill>
                <a:latin typeface="Calibri"/>
              </a:rPr>
              <a:t>42</a:t>
            </a:fld>
            <a:endParaRPr lang="en-US" sz="1200" b="0" strike="noStrike" spc="-1">
              <a:latin typeface="Times New Roman"/>
            </a:endParaRPr>
          </a:p>
        </p:txBody>
      </p:sp>
      <p:pic>
        <p:nvPicPr>
          <p:cNvPr id="209" name="Immagine 208"/>
          <p:cNvPicPr/>
          <p:nvPr/>
        </p:nvPicPr>
        <p:blipFill>
          <a:blip r:embed="rId2"/>
          <a:stretch/>
        </p:blipFill>
        <p:spPr>
          <a:xfrm>
            <a:off x="1114200" y="1451520"/>
            <a:ext cx="9630000" cy="517788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1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DB9BB55-98D2-4B51-A790-CF71F00848D1}" type="slidenum">
              <a:rPr lang="it-IT" sz="1200" b="0" strike="noStrike" spc="-1">
                <a:solidFill>
                  <a:srgbClr val="8B8B8B"/>
                </a:solidFill>
                <a:latin typeface="Calibri"/>
              </a:rPr>
              <a:t>43</a:t>
            </a:fld>
            <a:endParaRPr lang="en-US" sz="1200" b="0" strike="noStrike" spc="-1">
              <a:latin typeface="Times New Roman"/>
            </a:endParaRPr>
          </a:p>
        </p:txBody>
      </p:sp>
      <p:pic>
        <p:nvPicPr>
          <p:cNvPr id="212" name="Immagine 211"/>
          <p:cNvPicPr/>
          <p:nvPr/>
        </p:nvPicPr>
        <p:blipFill>
          <a:blip r:embed="rId2"/>
          <a:stretch/>
        </p:blipFill>
        <p:spPr>
          <a:xfrm>
            <a:off x="838080" y="1371600"/>
            <a:ext cx="9972360" cy="525780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olo 1_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14" name="Segnaposto numero diapositiva 3_1"/>
          <p:cNvSpPr txBox="1"/>
          <p:nvPr/>
        </p:nvSpPr>
        <p:spPr>
          <a:xfrm>
            <a:off x="8610480" y="6356520"/>
            <a:ext cx="2742840" cy="364680"/>
          </a:xfrm>
          <a:prstGeom prst="rect">
            <a:avLst/>
          </a:prstGeom>
          <a:noFill/>
          <a:ln w="0">
            <a:noFill/>
          </a:ln>
        </p:spPr>
        <p:txBody>
          <a:bodyPr anchor="ctr">
            <a:noAutofit/>
          </a:bodyPr>
          <a:lstStyle/>
          <a:p>
            <a:pPr algn="r">
              <a:lnSpc>
                <a:spcPct val="100000"/>
              </a:lnSpc>
            </a:pPr>
            <a:fld id="{BDBB226B-634A-4049-AD6F-165BC1683E02}" type="slidenum">
              <a:rPr lang="it-IT" sz="1200" b="0" strike="noStrike" spc="-1">
                <a:solidFill>
                  <a:srgbClr val="8B8B8B"/>
                </a:solidFill>
                <a:latin typeface="Calibri"/>
              </a:rPr>
              <a:t>44</a:t>
            </a:fld>
            <a:endParaRPr lang="en-US" sz="1200" b="0" strike="noStrike" spc="-1">
              <a:latin typeface="Times New Roman"/>
            </a:endParaRPr>
          </a:p>
        </p:txBody>
      </p:sp>
      <p:pic>
        <p:nvPicPr>
          <p:cNvPr id="215" name="Immagine 214"/>
          <p:cNvPicPr/>
          <p:nvPr/>
        </p:nvPicPr>
        <p:blipFill>
          <a:blip r:embed="rId2"/>
          <a:stretch/>
        </p:blipFill>
        <p:spPr>
          <a:xfrm>
            <a:off x="0" y="1478880"/>
            <a:ext cx="10972800" cy="508032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logout</a:t>
            </a:r>
            <a:endParaRPr lang="it-IT" sz="3600" b="0" strike="noStrike" spc="-1">
              <a:solidFill>
                <a:srgbClr val="000000"/>
              </a:solidFill>
              <a:latin typeface="Calibri"/>
            </a:endParaRPr>
          </a:p>
        </p:txBody>
      </p:sp>
      <p:pic>
        <p:nvPicPr>
          <p:cNvPr id="217" name="Segnaposto contenuto 4"/>
          <p:cNvPicPr/>
          <p:nvPr/>
        </p:nvPicPr>
        <p:blipFill>
          <a:blip r:embed="rId2"/>
          <a:srcRect t="10305"/>
          <a:stretch/>
        </p:blipFill>
        <p:spPr>
          <a:xfrm>
            <a:off x="3633840" y="2232720"/>
            <a:ext cx="4924080" cy="2938680"/>
          </a:xfrm>
          <a:prstGeom prst="rect">
            <a:avLst/>
          </a:prstGeom>
          <a:ln w="0">
            <a:noFill/>
          </a:ln>
        </p:spPr>
      </p:pic>
      <p:sp>
        <p:nvSpPr>
          <p:cNvPr id="218"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248EC42A-7AD1-4C37-B3B5-E22124227C8F}" type="slidenum">
              <a:rPr lang="it-IT" sz="1200" b="0" strike="noStrike" spc="-1">
                <a:solidFill>
                  <a:srgbClr val="8B8B8B"/>
                </a:solidFill>
                <a:latin typeface="Calibri"/>
              </a:rPr>
              <a:t>45</a:t>
            </a:fld>
            <a:endParaRPr lang="en-US" sz="1200" b="0" strike="noStrike" spc="-1">
              <a:latin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magine 4" descr="Immagine che contiene colorato, decorato, dipingendo&#10;&#10;Descrizione generata automaticamente"/>
          <p:cNvPicPr/>
          <p:nvPr/>
        </p:nvPicPr>
        <p:blipFill>
          <a:blip r:embed="rId2"/>
          <a:stretch/>
        </p:blipFill>
        <p:spPr>
          <a:xfrm flipH="1">
            <a:off x="6235560" y="0"/>
            <a:ext cx="5956560" cy="6857640"/>
          </a:xfrm>
          <a:prstGeom prst="rect">
            <a:avLst/>
          </a:prstGeom>
          <a:ln w="0">
            <a:noFill/>
          </a:ln>
        </p:spPr>
      </p:pic>
      <p:sp>
        <p:nvSpPr>
          <p:cNvPr id="220" name="Titolo 1"/>
          <p:cNvSpPr txBox="1"/>
          <p:nvPr/>
        </p:nvSpPr>
        <p:spPr>
          <a:xfrm>
            <a:off x="0" y="2392920"/>
            <a:ext cx="6234840" cy="1035720"/>
          </a:xfrm>
          <a:prstGeom prst="rect">
            <a:avLst/>
          </a:prstGeom>
          <a:noFill/>
          <a:ln w="0">
            <a:noFill/>
          </a:ln>
        </p:spPr>
        <p:txBody>
          <a:bodyPr anchor="b">
            <a:normAutofit/>
          </a:bodyPr>
          <a:lstStyle/>
          <a:p>
            <a:pPr algn="ctr">
              <a:lnSpc>
                <a:spcPct val="90000"/>
              </a:lnSpc>
            </a:pPr>
            <a:r>
              <a:rPr lang="it-IT" sz="4400" b="1" strike="noStrike" spc="-1">
                <a:solidFill>
                  <a:srgbClr val="000000"/>
                </a:solidFill>
                <a:latin typeface="Arial"/>
              </a:rPr>
              <a:t>Progetto di TIW </a:t>
            </a:r>
            <a:endParaRPr lang="it-IT" sz="4400" b="0" strike="noStrike" spc="-1">
              <a:solidFill>
                <a:srgbClr val="000000"/>
              </a:solidFill>
              <a:latin typeface="Calibri"/>
            </a:endParaRPr>
          </a:p>
        </p:txBody>
      </p:sp>
      <p:sp>
        <p:nvSpPr>
          <p:cNvPr id="221" name="Sottotitolo 2"/>
          <p:cNvSpPr txBox="1"/>
          <p:nvPr/>
        </p:nvSpPr>
        <p:spPr>
          <a:xfrm>
            <a:off x="0" y="3502800"/>
            <a:ext cx="6234840" cy="2484360"/>
          </a:xfrm>
          <a:prstGeom prst="rect">
            <a:avLst/>
          </a:prstGeom>
          <a:noFill/>
          <a:ln w="0">
            <a:noFill/>
          </a:ln>
        </p:spPr>
        <p:txBody>
          <a:bodyPr>
            <a:normAutofit fontScale="610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JAVASCRIPT</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pic>
        <p:nvPicPr>
          <p:cNvPr id="222" name="Immagine 6"/>
          <p:cNvPicPr/>
          <p:nvPr/>
        </p:nvPicPr>
        <p:blipFill>
          <a:blip r:embed="rId3"/>
          <a:stretch/>
        </p:blipFill>
        <p:spPr>
          <a:xfrm>
            <a:off x="749160" y="402120"/>
            <a:ext cx="4736160" cy="2239920"/>
          </a:xfrm>
          <a:prstGeom prst="rect">
            <a:avLst/>
          </a:prstGeom>
          <a:ln w="0">
            <a:noFill/>
          </a:ln>
        </p:spPr>
      </p:pic>
      <p:sp>
        <p:nvSpPr>
          <p:cNvPr id="22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70F28A97-1DA2-4F74-B794-B7263E9A5A1C}" type="slidenum">
              <a:rPr lang="it-IT" sz="1200" b="0" strike="noStrike" spc="-1">
                <a:solidFill>
                  <a:srgbClr val="8B8B8B"/>
                </a:solidFill>
                <a:latin typeface="Calibri"/>
              </a:rPr>
              <a:t>46</a:t>
            </a:fld>
            <a:endParaRPr lang="en-US" sz="1200" b="0" strike="noStrike" spc="-1">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a:t>
            </a:r>
            <a:r>
              <a:rPr lang="it-IT" sz="3200" b="1" strike="noStrike" spc="-1">
                <a:solidFill>
                  <a:srgbClr val="000000"/>
                </a:solidFill>
                <a:latin typeface="Arial"/>
              </a:rPr>
              <a:t> del progetto - </a:t>
            </a:r>
            <a:r>
              <a:rPr lang="it-IT" sz="3200" b="0" strike="noStrike" spc="-1">
                <a:solidFill>
                  <a:srgbClr val="000000"/>
                </a:solidFill>
                <a:latin typeface="Arial"/>
              </a:rPr>
              <a:t>Versione con JavaScript</a:t>
            </a:r>
            <a:endParaRPr lang="it-IT" sz="3200" b="0" strike="noStrike" spc="-1">
              <a:solidFill>
                <a:srgbClr val="000000"/>
              </a:solidFill>
              <a:latin typeface="Calibri"/>
            </a:endParaRPr>
          </a:p>
        </p:txBody>
      </p:sp>
      <p:sp>
        <p:nvSpPr>
          <p:cNvPr id="225" name="Segnaposto contenuto 2"/>
          <p:cNvSpPr txBox="1"/>
          <p:nvPr/>
        </p:nvSpPr>
        <p:spPr>
          <a:xfrm>
            <a:off x="838080" y="1825560"/>
            <a:ext cx="10515240" cy="4667040"/>
          </a:xfrm>
          <a:prstGeom prst="rect">
            <a:avLst/>
          </a:prstGeom>
          <a:noFill/>
          <a:ln w="0">
            <a:noFill/>
          </a:ln>
        </p:spPr>
        <p:txBody>
          <a:bodyPr>
            <a:normAutofit/>
          </a:bodyPr>
          <a:lstStyle/>
          <a:p>
            <a:pPr algn="just">
              <a:lnSpc>
                <a:spcPct val="115000"/>
              </a:lnSpc>
              <a:spcBef>
                <a:spcPts val="1001"/>
              </a:spcBef>
              <a:spcAft>
                <a:spcPts val="1001"/>
              </a:spcAft>
              <a:tabLst>
                <a:tab pos="0" algn="l"/>
              </a:tabLst>
            </a:pPr>
            <a:r>
              <a:rPr lang="it-IT" sz="1800" b="0" strike="noStrike" spc="-1">
                <a:solidFill>
                  <a:srgbClr val="000000"/>
                </a:solidFill>
                <a:latin typeface="Arial"/>
                <a:ea typeface="Times New Roman"/>
              </a:rPr>
              <a:t>Si realizzi un’applicazione client server web che modifica le specifiche precedenti come segue:</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Dopo il login dell’utente, l’intera applicazione è realizzata con un’unica pagina.</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Ogni interazione dell’utente è gestita senza ricaricare </a:t>
            </a:r>
            <a:r>
              <a:rPr lang="it-IT" sz="1800" b="0" u="sng" strike="noStrike" spc="-1">
                <a:solidFill>
                  <a:srgbClr val="000000"/>
                </a:solidFill>
                <a:uFillTx/>
                <a:latin typeface="Arial"/>
                <a:ea typeface="Times New Roman"/>
              </a:rPr>
              <a:t>completamente</a:t>
            </a:r>
            <a:r>
              <a:rPr lang="it-IT" sz="1800" b="0" strike="noStrike" spc="-1">
                <a:solidFill>
                  <a:srgbClr val="000000"/>
                </a:solidFill>
                <a:latin typeface="Arial"/>
                <a:ea typeface="Times New Roman"/>
              </a:rPr>
              <a:t> la pagina, ma produce l’invocazione asincrona del server e l’eventuale modifica del contenuto da aggiornare a seguito dell’evento.</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L’applicazione memorizza il contenuto del carrello a lato client.</a:t>
            </a:r>
            <a:endParaRPr lang="it-IT" sz="1800" b="0" strike="noStrike" spc="-1">
              <a:solidFill>
                <a:srgbClr val="000000"/>
              </a:solidFill>
              <a:latin typeface="Calibri"/>
            </a:endParaRPr>
          </a:p>
          <a:p>
            <a:pPr marL="343080" indent="-34272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b="0" strike="noStrike" spc="-1">
              <a:solidFill>
                <a:srgbClr val="000000"/>
              </a:solidFill>
              <a:latin typeface="Calibri"/>
            </a:endParaRPr>
          </a:p>
        </p:txBody>
      </p:sp>
      <p:sp>
        <p:nvSpPr>
          <p:cNvPr id="22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FB131C1-9561-44A3-8D1A-DF28505AF4C3}" type="slidenum">
              <a:rPr lang="it-IT" sz="1200" b="0" strike="noStrike" spc="-1">
                <a:solidFill>
                  <a:srgbClr val="8B8B8B"/>
                </a:solidFill>
                <a:latin typeface="Calibri"/>
              </a:rPr>
              <a:t>47</a:t>
            </a:fld>
            <a:endParaRPr lang="en-US" sz="1200" b="0" strike="noStrike" spc="-1">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Strumenti</a:t>
            </a:r>
            <a:r>
              <a:rPr lang="it-IT" sz="4000" b="0" strike="noStrike" spc="-1">
                <a:solidFill>
                  <a:srgbClr val="000000"/>
                </a:solidFill>
                <a:latin typeface="Arial"/>
              </a:rPr>
              <a:t> </a:t>
            </a:r>
            <a:r>
              <a:rPr lang="it-IT" sz="3600" b="1" strike="noStrike" spc="-1">
                <a:solidFill>
                  <a:srgbClr val="000000"/>
                </a:solidFill>
                <a:latin typeface="Arial"/>
              </a:rPr>
              <a:t>utilizzati</a:t>
            </a:r>
            <a:endParaRPr lang="it-IT" sz="3600" b="0" strike="noStrike" spc="-1">
              <a:solidFill>
                <a:srgbClr val="000000"/>
              </a:solidFill>
              <a:latin typeface="Calibri"/>
            </a:endParaRPr>
          </a:p>
        </p:txBody>
      </p:sp>
      <p:sp>
        <p:nvSpPr>
          <p:cNvPr id="228" name="Segnaposto contenuto 2"/>
          <p:cNvSpPr txBox="1"/>
          <p:nvPr/>
        </p:nvSpPr>
        <p:spPr>
          <a:xfrm>
            <a:off x="838080" y="1825560"/>
            <a:ext cx="10515240" cy="435096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Java: jdk-15.03</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Server: Tomcat 9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Database: MySQL</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Librerie gestione json: GSON</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Client Side: JavaScript</a:t>
            </a:r>
            <a:endParaRPr lang="it-IT" sz="2800" b="0" strike="noStrike" spc="-1">
              <a:solidFill>
                <a:srgbClr val="000000"/>
              </a:solidFill>
              <a:latin typeface="Calibri"/>
            </a:endParaRPr>
          </a:p>
        </p:txBody>
      </p:sp>
      <p:sp>
        <p:nvSpPr>
          <p:cNvPr id="229"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EFB5BCC-0318-42A9-81B9-5220F8339C7F}" type="slidenum">
              <a:rPr lang="it-IT" sz="1200" b="0" strike="noStrike" spc="-1">
                <a:solidFill>
                  <a:srgbClr val="8B8B8B"/>
                </a:solidFill>
                <a:latin typeface="Calibri"/>
              </a:rPr>
              <a:t>48</a:t>
            </a:fld>
            <a:endParaRPr lang="en-US" sz="1200" b="0" strike="noStrike" spc="-1">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degli errori</a:t>
            </a:r>
            <a:endParaRPr lang="it-IT" sz="3600" b="0" strike="noStrike" spc="-1">
              <a:solidFill>
                <a:srgbClr val="000000"/>
              </a:solidFill>
              <a:latin typeface="Calibri"/>
            </a:endParaRPr>
          </a:p>
        </p:txBody>
      </p:sp>
      <p:sp>
        <p:nvSpPr>
          <p:cNvPr id="231"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Segoe UI"/>
              </a:rPr>
              <a:t>Le eccezioni generate da query al database sono intercettate dai DAO e convertite in DatabaseException, che vengono catturate dalla servlet chiamante. Gli errori rappresentati da queste, insieme al resto delle eccezioni, vengono gestiti rispondendo al Client con il codice di errore corrispondente e un messaggio descrittivo.</a:t>
            </a:r>
            <a:endParaRPr lang="it-IT" sz="2800" b="0" strike="noStrike" spc="-1">
              <a:solidFill>
                <a:srgbClr val="000000"/>
              </a:solidFill>
              <a:latin typeface="Calibri"/>
            </a:endParaRPr>
          </a:p>
        </p:txBody>
      </p:sp>
      <p:sp>
        <p:nvSpPr>
          <p:cNvPr id="23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F7ACAE20-7D63-4303-874D-678FBD37CC0F}" type="slidenum">
              <a:rPr lang="it-IT" sz="1200" b="0" strike="noStrike" spc="-1">
                <a:solidFill>
                  <a:srgbClr val="8B8B8B"/>
                </a:solidFill>
                <a:latin typeface="Calibri"/>
              </a:rPr>
              <a:t>49</a:t>
            </a:fld>
            <a:endParaRPr lang="en-US" sz="1200" b="0" strike="noStrike" spc="-1">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Specifiche del progetto - </a:t>
            </a:r>
            <a:r>
              <a:rPr lang="it-IT" sz="3600" b="0" strike="noStrike" spc="-1">
                <a:solidFill>
                  <a:srgbClr val="000000"/>
                </a:solidFill>
                <a:latin typeface="Arial"/>
              </a:rPr>
              <a:t>Versione HTML pura</a:t>
            </a:r>
            <a:endParaRPr lang="it-IT" sz="3600" b="0" strike="noStrike" spc="-1">
              <a:solidFill>
                <a:srgbClr val="000000"/>
              </a:solidFill>
              <a:latin typeface="Calibri"/>
            </a:endParaRPr>
          </a:p>
        </p:txBody>
      </p:sp>
      <p:sp>
        <p:nvSpPr>
          <p:cNvPr id="97" name="Segnaposto contenuto 2"/>
          <p:cNvSpPr txBox="1"/>
          <p:nvPr/>
        </p:nvSpPr>
        <p:spPr>
          <a:xfrm>
            <a:off x="838080" y="1825560"/>
            <a:ext cx="10515240" cy="4667040"/>
          </a:xfrm>
          <a:prstGeom prst="rect">
            <a:avLst/>
          </a:prstGeom>
          <a:noFill/>
          <a:ln w="0">
            <a:noFill/>
          </a:ln>
        </p:spPr>
        <p:txBody>
          <a:bodyPr>
            <a:normAutofit/>
          </a:bodyPr>
          <a:lstStyle/>
          <a:p>
            <a:pPr algn="just">
              <a:lnSpc>
                <a:spcPct val="90000"/>
              </a:lnSpc>
              <a:spcAft>
                <a:spcPts val="1001"/>
              </a:spcAft>
              <a:tabLst>
                <a:tab pos="0" algn="l"/>
              </a:tabLst>
            </a:pPr>
            <a:r>
              <a:rPr lang="it-IT" sz="2000" b="0" strike="noStrike" spc="-1">
                <a:solidFill>
                  <a:srgbClr val="000000"/>
                </a:solidFill>
                <a:latin typeface="Arial"/>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In ogni momento l’utente può accedere tramite il menu alla pagina HOME, ORDINI e CARRELLO. La pagina ORDINI mostra l’elenco ordinato per data decrescente degli ordini con tutti i dati associati.</a:t>
            </a:r>
            <a:endParaRPr lang="it-IT" sz="2000" b="0" strike="noStrike" spc="-1">
              <a:solidFill>
                <a:srgbClr val="000000"/>
              </a:solidFill>
              <a:latin typeface="Calibri"/>
            </a:endParaRPr>
          </a:p>
          <a:p>
            <a:pPr algn="just">
              <a:lnSpc>
                <a:spcPct val="90000"/>
              </a:lnSpc>
              <a:spcAft>
                <a:spcPts val="1001"/>
              </a:spcAft>
              <a:tabLst>
                <a:tab pos="0" algn="l"/>
              </a:tabLst>
            </a:pPr>
            <a:r>
              <a:rPr lang="it-IT" sz="2000" b="0" strike="noStrike" spc="-1">
                <a:solidFill>
                  <a:srgbClr val="000000"/>
                </a:solidFill>
                <a:latin typeface="Arial"/>
              </a:rPr>
              <a:t>L’applicazione NON salva il carrello nella base di dati ma solo gli ordini.</a:t>
            </a:r>
            <a:endParaRPr lang="it-IT" sz="2000" b="0" strike="noStrike" spc="-1">
              <a:solidFill>
                <a:srgbClr val="000000"/>
              </a:solidFill>
              <a:latin typeface="Calibri"/>
            </a:endParaRPr>
          </a:p>
        </p:txBody>
      </p:sp>
      <p:sp>
        <p:nvSpPr>
          <p:cNvPr id="9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2DA784D-84A9-4800-916C-DDD18E4B7099}" type="slidenum">
              <a:rPr lang="it-IT" sz="1200" b="0" strike="noStrike" spc="-1">
                <a:solidFill>
                  <a:srgbClr val="8B8B8B"/>
                </a:solidFill>
                <a:latin typeface="Calibri"/>
              </a:rPr>
              <a:t>5</a:t>
            </a:fld>
            <a:endParaRPr lang="en-US" sz="1200" b="0" strike="noStrike" spc="-1">
              <a:latin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degli errori</a:t>
            </a:r>
            <a:endParaRPr lang="it-IT" sz="3600" b="0" strike="noStrike" spc="-1">
              <a:solidFill>
                <a:srgbClr val="000000"/>
              </a:solidFill>
              <a:latin typeface="Calibri"/>
            </a:endParaRPr>
          </a:p>
        </p:txBody>
      </p:sp>
      <p:sp>
        <p:nvSpPr>
          <p:cNvPr id="234"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Il client si occupa di notificare all’utente l’errore ricostruendo la pagina e inserendo nell’apposito spazio (errorContainer) il messaggio ricevuto dal server.</a:t>
            </a:r>
            <a:endParaRPr lang="it-IT" sz="2800" b="0" strike="noStrike" spc="-1">
              <a:solidFill>
                <a:srgbClr val="000000"/>
              </a:solidFill>
              <a:latin typeface="Calibri"/>
            </a:endParaRPr>
          </a:p>
        </p:txBody>
      </p:sp>
      <p:sp>
        <p:nvSpPr>
          <p:cNvPr id="23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93EDCBBE-F410-47E7-A48F-A75924501157}" type="slidenum">
              <a:rPr lang="it-IT" sz="1200" b="0" strike="noStrike" spc="-1">
                <a:solidFill>
                  <a:srgbClr val="8B8B8B"/>
                </a:solidFill>
                <a:latin typeface="Calibri"/>
              </a:rPr>
              <a:t>50</a:t>
            </a:fld>
            <a:endParaRPr lang="en-US" sz="1200" b="0" strike="noStrike" spc="-1">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filtri</a:t>
            </a:r>
            <a:endParaRPr lang="it-IT" sz="3600" b="0" strike="noStrike" spc="-1">
              <a:solidFill>
                <a:srgbClr val="000000"/>
              </a:solidFill>
              <a:latin typeface="Calibri"/>
            </a:endParaRPr>
          </a:p>
        </p:txBody>
      </p:sp>
      <p:sp>
        <p:nvSpPr>
          <p:cNvPr id="237"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Si è deciso di implementare un filtro per evitare la ripetizione di vari controlli all’interno delle servlet.</a:t>
            </a:r>
            <a:endParaRPr lang="it-IT" sz="28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I controlli effettuati sono i seguenti: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non loggato che cerca di accedere a una pagina che richiede l’autenticazione riceve un errore di tipo 403 FORBIDDEN.</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che tenta di accedere a un path sconosciuto riceve un errore di tipo 404 NOT FOUND.</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38"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97C596AF-9478-407A-8889-50269A0C6C29}" type="slidenum">
              <a:rPr lang="it-IT" sz="1200" b="0" strike="noStrike" spc="-1">
                <a:solidFill>
                  <a:srgbClr val="8B8B8B"/>
                </a:solidFill>
                <a:latin typeface="Calibri"/>
              </a:rPr>
              <a:t>51</a:t>
            </a:fld>
            <a:endParaRPr lang="en-US" sz="1200" b="0" strike="noStrike" spc="-1">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session (Server)</a:t>
            </a:r>
            <a:endParaRPr lang="it-IT" sz="3600" b="0" strike="noStrike" spc="-1">
              <a:solidFill>
                <a:srgbClr val="000000"/>
              </a:solidFill>
              <a:latin typeface="Calibri"/>
            </a:endParaRPr>
          </a:p>
        </p:txBody>
      </p:sp>
      <p:sp>
        <p:nvSpPr>
          <p:cNvPr id="240"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Nella session vengono salvate: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dell’utente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 contenuto del carrello (id)</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4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5FC1D50-FBBC-48D5-A492-1EC0C0D295CF}" type="slidenum">
              <a:rPr lang="it-IT" sz="1200" b="0" strike="noStrike" spc="-1">
                <a:solidFill>
                  <a:srgbClr val="8B8B8B"/>
                </a:solidFill>
                <a:latin typeface="Calibri"/>
              </a:rPr>
              <a:t>52</a:t>
            </a:fld>
            <a:endParaRPr lang="en-US" sz="1200" b="0" strike="noStrike" spc="-1">
              <a:latin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sessionStorage (client)</a:t>
            </a:r>
            <a:endParaRPr lang="it-IT" sz="3600" b="0" strike="noStrike" spc="-1">
              <a:solidFill>
                <a:srgbClr val="000000"/>
              </a:solidFill>
              <a:latin typeface="Calibri"/>
            </a:endParaRPr>
          </a:p>
        </p:txBody>
      </p:sp>
      <p:sp>
        <p:nvSpPr>
          <p:cNvPr id="243"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Nella session vengono salvate: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dell’utente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keyword cercata</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lista di id degli item visualizzati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 contenuto del carrello (informazioni dettagliate)</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4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1E30F1F-0866-4C3F-9C92-8A9DDCE4941F}" type="slidenum">
              <a:rPr lang="it-IT" sz="1200" b="0" strike="noStrike" spc="-1">
                <a:solidFill>
                  <a:srgbClr val="8B8B8B"/>
                </a:solidFill>
                <a:latin typeface="Calibri"/>
              </a:rPr>
              <a:t>53</a:t>
            </a:fld>
            <a:endParaRPr lang="en-US" sz="1200" b="0" strike="noStrike" spc="-1">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Componenti</a:t>
            </a:r>
            <a:endParaRPr lang="it-IT" sz="3600" b="0" strike="noStrike" spc="-1">
              <a:solidFill>
                <a:srgbClr val="000000"/>
              </a:solidFill>
              <a:latin typeface="Calibri"/>
            </a:endParaRPr>
          </a:p>
        </p:txBody>
      </p:sp>
      <p:sp>
        <p:nvSpPr>
          <p:cNvPr id="246"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I componenti sono stati riadattati in modo da rispondere alle richieste con un json piuttosto che ricorrere al templating con Thymeleaf.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4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17452C5D-2015-4B8F-90C7-5B50EFFB5616}" type="slidenum">
              <a:rPr lang="it-IT" sz="1200" b="0" strike="noStrike" spc="-1">
                <a:solidFill>
                  <a:srgbClr val="8B8B8B"/>
                </a:solidFill>
                <a:latin typeface="Calibri"/>
              </a:rPr>
              <a:t>54</a:t>
            </a:fld>
            <a:endParaRPr lang="en-US" sz="1200" b="0" strike="noStrike" spc="-1">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viste</a:t>
            </a:r>
            <a:endParaRPr lang="it-IT" sz="3600" b="0" strike="noStrike" spc="-1">
              <a:solidFill>
                <a:srgbClr val="000000"/>
              </a:solidFill>
              <a:latin typeface="Calibri"/>
            </a:endParaRPr>
          </a:p>
        </p:txBody>
      </p:sp>
      <p:sp>
        <p:nvSpPr>
          <p:cNvPr id="249"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Le varie viste (home, search, cart, orders) sono costruite ciascuna nel corrispondente file JavaScript.</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cartBuilder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searchBuilder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orderBuilder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homeBuilder</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registerBuilder</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5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870CF14-3DC9-490D-814C-3399D8E876A5}" type="slidenum">
              <a:rPr lang="it-IT" sz="1200" b="0" strike="noStrike" spc="-1">
                <a:solidFill>
                  <a:srgbClr val="8B8B8B"/>
                </a:solidFill>
                <a:latin typeface="Calibri"/>
              </a:rPr>
              <a:t>55</a:t>
            </a:fld>
            <a:endParaRPr lang="en-US" sz="1200" b="0" strike="noStrike" spc="-1">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viste</a:t>
            </a:r>
            <a:endParaRPr lang="it-IT" sz="3600" b="0" strike="noStrike" spc="-1">
              <a:solidFill>
                <a:srgbClr val="000000"/>
              </a:solidFill>
              <a:latin typeface="Calibri"/>
            </a:endParaRPr>
          </a:p>
        </p:txBody>
      </p:sp>
      <p:sp>
        <p:nvSpPr>
          <p:cNvPr id="252"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Il tutto è orchestrato da un file «main.js» che si occupa di effettuare richieste al server e ai vari builder.</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253"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883D1561-CBEB-4EE9-92D3-A779B023E5E4}" type="slidenum">
              <a:rPr lang="it-IT" sz="1200" b="0" strike="noStrike" spc="-1">
                <a:solidFill>
                  <a:srgbClr val="8B8B8B"/>
                </a:solidFill>
                <a:latin typeface="Calibri"/>
              </a:rPr>
              <a:t>56</a:t>
            </a:fld>
            <a:endParaRPr lang="en-US" sz="1200" b="0" strike="noStrike" spc="-1">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Login </a:t>
            </a:r>
            <a:endParaRPr lang="it-IT" sz="3600" b="0" strike="noStrike" spc="-1">
              <a:solidFill>
                <a:srgbClr val="000000"/>
              </a:solidFill>
              <a:latin typeface="Calibri"/>
            </a:endParaRPr>
          </a:p>
        </p:txBody>
      </p:sp>
      <p:sp>
        <p:nvSpPr>
          <p:cNvPr id="255"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6F17998E-84BE-4940-B038-4EDDEE5AF1FA}" type="slidenum">
              <a:rPr lang="it-IT" sz="1200" b="0" strike="noStrike" spc="-1">
                <a:solidFill>
                  <a:srgbClr val="8B8B8B"/>
                </a:solidFill>
                <a:latin typeface="Calibri"/>
              </a:rPr>
              <a:t>57</a:t>
            </a:fld>
            <a:endParaRPr lang="en-US" sz="1200" b="0" strike="noStrike" spc="-1">
              <a:latin typeface="Times New Roman"/>
            </a:endParaRPr>
          </a:p>
        </p:txBody>
      </p:sp>
      <p:pic>
        <p:nvPicPr>
          <p:cNvPr id="256" name="Immagine 255"/>
          <p:cNvPicPr/>
          <p:nvPr/>
        </p:nvPicPr>
        <p:blipFill>
          <a:blip r:embed="rId2"/>
          <a:stretch/>
        </p:blipFill>
        <p:spPr>
          <a:xfrm>
            <a:off x="838080" y="1371600"/>
            <a:ext cx="10047240" cy="534960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Register</a:t>
            </a:r>
            <a:endParaRPr lang="it-IT" sz="3600" b="0" strike="noStrike" spc="-1">
              <a:solidFill>
                <a:srgbClr val="000000"/>
              </a:solidFill>
              <a:latin typeface="Calibri"/>
            </a:endParaRPr>
          </a:p>
        </p:txBody>
      </p:sp>
      <p:pic>
        <p:nvPicPr>
          <p:cNvPr id="258" name="Segnaposto contenuto 4"/>
          <p:cNvPicPr/>
          <p:nvPr/>
        </p:nvPicPr>
        <p:blipFill>
          <a:blip r:embed="rId2"/>
          <a:srcRect t="7519"/>
          <a:stretch/>
        </p:blipFill>
        <p:spPr>
          <a:xfrm>
            <a:off x="1067040" y="2152800"/>
            <a:ext cx="10057320" cy="4023720"/>
          </a:xfrm>
          <a:prstGeom prst="rect">
            <a:avLst/>
          </a:prstGeom>
          <a:ln w="0">
            <a:noFill/>
          </a:ln>
        </p:spPr>
      </p:pic>
      <p:sp>
        <p:nvSpPr>
          <p:cNvPr id="259"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E53CB4E-E3E8-46EE-A02C-ED4CFABA8FA3}" type="slidenum">
              <a:rPr lang="it-IT" sz="1200" b="0" strike="noStrike" spc="-1">
                <a:solidFill>
                  <a:srgbClr val="8B8B8B"/>
                </a:solidFill>
                <a:latin typeface="Calibri"/>
              </a:rPr>
              <a:t>58</a:t>
            </a:fld>
            <a:endParaRPr lang="en-US" sz="1200" b="0" strike="noStrike" spc="-1">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Do search </a:t>
            </a:r>
            <a:endParaRPr lang="it-IT" sz="3600" b="0" strike="noStrike" spc="-1">
              <a:solidFill>
                <a:srgbClr val="000000"/>
              </a:solidFill>
              <a:latin typeface="Calibri"/>
            </a:endParaRPr>
          </a:p>
        </p:txBody>
      </p:sp>
      <p:pic>
        <p:nvPicPr>
          <p:cNvPr id="261" name="Segnaposto contenuto 4"/>
          <p:cNvPicPr/>
          <p:nvPr/>
        </p:nvPicPr>
        <p:blipFill>
          <a:blip r:embed="rId2"/>
          <a:srcRect t="6454"/>
          <a:stretch/>
        </p:blipFill>
        <p:spPr>
          <a:xfrm>
            <a:off x="2359440" y="1406160"/>
            <a:ext cx="7472880" cy="5086440"/>
          </a:xfrm>
          <a:prstGeom prst="rect">
            <a:avLst/>
          </a:prstGeom>
          <a:ln w="0">
            <a:noFill/>
          </a:ln>
        </p:spPr>
      </p:pic>
      <p:sp>
        <p:nvSpPr>
          <p:cNvPr id="262"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176D0A9-9911-4737-ACF1-3A7A4662EC1B}" type="slidenum">
              <a:rPr lang="it-IT" sz="1200" b="0" strike="noStrike" spc="-1">
                <a:solidFill>
                  <a:srgbClr val="8B8B8B"/>
                </a:solidFill>
                <a:latin typeface="Calibri"/>
              </a:rPr>
              <a:t>59</a:t>
            </a:fld>
            <a:endParaRPr lang="en-US" sz="1200" b="0" strike="noStrike" spc="-1">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Strumenti</a:t>
            </a:r>
            <a:r>
              <a:rPr lang="it-IT" sz="4000" b="0" strike="noStrike" spc="-1">
                <a:solidFill>
                  <a:srgbClr val="000000"/>
                </a:solidFill>
                <a:latin typeface="Arial"/>
              </a:rPr>
              <a:t> </a:t>
            </a:r>
            <a:r>
              <a:rPr lang="it-IT" sz="3600" b="1" strike="noStrike" spc="-1">
                <a:solidFill>
                  <a:srgbClr val="000000"/>
                </a:solidFill>
                <a:latin typeface="Arial"/>
              </a:rPr>
              <a:t>utilizzati</a:t>
            </a:r>
            <a:endParaRPr lang="it-IT" sz="3600" b="0" strike="noStrike" spc="-1">
              <a:solidFill>
                <a:srgbClr val="000000"/>
              </a:solidFill>
              <a:latin typeface="Calibri"/>
            </a:endParaRPr>
          </a:p>
        </p:txBody>
      </p:sp>
      <p:sp>
        <p:nvSpPr>
          <p:cNvPr id="100" name="Segnaposto contenuto 2"/>
          <p:cNvSpPr txBox="1"/>
          <p:nvPr/>
        </p:nvSpPr>
        <p:spPr>
          <a:xfrm>
            <a:off x="838080" y="1825560"/>
            <a:ext cx="10515240" cy="435096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Java: jdk-15.03</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Server: Tomcat 9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Database: MySQL</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it-IT" sz="2800" b="0" strike="noStrike" spc="-1">
                <a:solidFill>
                  <a:srgbClr val="000000"/>
                </a:solidFill>
                <a:latin typeface="Arial"/>
              </a:rPr>
              <a:t>Templating: Thymeleaf 3</a:t>
            </a:r>
            <a:endParaRPr lang="it-IT" sz="2800" b="0" strike="noStrike" spc="-1">
              <a:solidFill>
                <a:srgbClr val="000000"/>
              </a:solidFill>
              <a:latin typeface="Calibri"/>
            </a:endParaRPr>
          </a:p>
        </p:txBody>
      </p:sp>
      <p:sp>
        <p:nvSpPr>
          <p:cNvPr id="101"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ED708BEC-BB1B-4BB4-8BC6-25CAA77023AC}" type="slidenum">
              <a:rPr lang="it-IT" sz="1200" b="0" strike="noStrike" spc="-1">
                <a:solidFill>
                  <a:srgbClr val="8B8B8B"/>
                </a:solidFill>
                <a:latin typeface="Calibri"/>
              </a:rPr>
              <a:t>6</a:t>
            </a:fld>
            <a:endParaRPr lang="en-US" sz="1200" b="0" strike="noStrike" spc="-1">
              <a:latin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 </a:t>
            </a:r>
            <a:r>
              <a:rPr lang="it-IT" sz="3600" b="0" strike="noStrike" spc="-1">
                <a:solidFill>
                  <a:srgbClr val="000000"/>
                </a:solidFill>
                <a:latin typeface="Arial"/>
              </a:rPr>
              <a:t>View item</a:t>
            </a:r>
            <a:endParaRPr lang="it-IT" sz="3600" b="0" strike="noStrike" spc="-1">
              <a:solidFill>
                <a:srgbClr val="000000"/>
              </a:solidFill>
              <a:latin typeface="Calibri"/>
            </a:endParaRPr>
          </a:p>
        </p:txBody>
      </p:sp>
      <p:pic>
        <p:nvPicPr>
          <p:cNvPr id="264" name="Segnaposto contenuto 4"/>
          <p:cNvPicPr/>
          <p:nvPr/>
        </p:nvPicPr>
        <p:blipFill>
          <a:blip r:embed="rId2"/>
          <a:srcRect t="8318"/>
          <a:stretch/>
        </p:blipFill>
        <p:spPr>
          <a:xfrm>
            <a:off x="1860840" y="1863360"/>
            <a:ext cx="8469720" cy="3989160"/>
          </a:xfrm>
          <a:prstGeom prst="rect">
            <a:avLst/>
          </a:prstGeom>
          <a:ln w="0">
            <a:noFill/>
          </a:ln>
        </p:spPr>
      </p:pic>
      <p:sp>
        <p:nvSpPr>
          <p:cNvPr id="265"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E56F26A1-2817-475F-8EEC-47FB9A88E846}" type="slidenum">
              <a:rPr lang="it-IT" sz="1200" b="0" strike="noStrike" spc="-1">
                <a:solidFill>
                  <a:srgbClr val="8B8B8B"/>
                </a:solidFill>
                <a:latin typeface="Calibri"/>
              </a:rPr>
              <a:t>60</a:t>
            </a:fld>
            <a:endParaRPr lang="en-US" sz="1200" b="0" strike="noStrike" spc="-1">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Add to cart</a:t>
            </a:r>
            <a:endParaRPr lang="it-IT" sz="3600" b="0" strike="noStrike" spc="-1">
              <a:solidFill>
                <a:srgbClr val="000000"/>
              </a:solidFill>
              <a:latin typeface="Calibri"/>
            </a:endParaRPr>
          </a:p>
        </p:txBody>
      </p:sp>
      <p:pic>
        <p:nvPicPr>
          <p:cNvPr id="267" name="Segnaposto contenuto 3"/>
          <p:cNvPicPr/>
          <p:nvPr/>
        </p:nvPicPr>
        <p:blipFill>
          <a:blip r:embed="rId2"/>
          <a:srcRect t="2200" b="51780"/>
          <a:stretch/>
        </p:blipFill>
        <p:spPr>
          <a:xfrm>
            <a:off x="1775880" y="1690560"/>
            <a:ext cx="8639640" cy="4681440"/>
          </a:xfrm>
          <a:prstGeom prst="rect">
            <a:avLst/>
          </a:prstGeom>
          <a:ln w="0">
            <a:noFill/>
          </a:ln>
        </p:spPr>
      </p:pic>
      <p:sp>
        <p:nvSpPr>
          <p:cNvPr id="268"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31691B7-7092-467D-9373-C9B8B2FCE421}" type="slidenum">
              <a:rPr lang="it-IT" sz="1200" b="0" strike="noStrike" spc="-1">
                <a:solidFill>
                  <a:srgbClr val="8B8B8B"/>
                </a:solidFill>
                <a:latin typeface="Calibri"/>
              </a:rPr>
              <a:t>61</a:t>
            </a:fld>
            <a:endParaRPr lang="en-US" sz="1200" b="0" strike="noStrike" spc="-1">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 Add to cart</a:t>
            </a:r>
            <a:endParaRPr lang="it-IT" sz="3600" b="0" strike="noStrike" spc="-1">
              <a:solidFill>
                <a:srgbClr val="000000"/>
              </a:solidFill>
              <a:latin typeface="Calibri"/>
            </a:endParaRPr>
          </a:p>
        </p:txBody>
      </p:sp>
      <p:pic>
        <p:nvPicPr>
          <p:cNvPr id="270" name="Segnaposto contenuto 6"/>
          <p:cNvPicPr/>
          <p:nvPr/>
        </p:nvPicPr>
        <p:blipFill>
          <a:blip r:embed="rId2"/>
          <a:srcRect t="47422"/>
          <a:stretch/>
        </p:blipFill>
        <p:spPr>
          <a:xfrm>
            <a:off x="1775880" y="1381680"/>
            <a:ext cx="8639640" cy="5348880"/>
          </a:xfrm>
          <a:prstGeom prst="rect">
            <a:avLst/>
          </a:prstGeom>
          <a:ln w="0">
            <a:noFill/>
          </a:ln>
        </p:spPr>
      </p:pic>
      <p:sp>
        <p:nvSpPr>
          <p:cNvPr id="271"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5436BCB8-0CAD-4C6C-B631-9791C12B2BD2}" type="slidenum">
              <a:rPr lang="it-IT" sz="1200" b="0" strike="noStrike" spc="-1">
                <a:solidFill>
                  <a:srgbClr val="8B8B8B"/>
                </a:solidFill>
                <a:latin typeface="Calibri"/>
              </a:rPr>
              <a:t>62</a:t>
            </a:fld>
            <a:endParaRPr lang="en-US" sz="1200" b="0" strike="noStrike" spc="-1">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cart</a:t>
            </a:r>
            <a:endParaRPr lang="it-IT" sz="3600" b="0" strike="noStrike" spc="-1">
              <a:solidFill>
                <a:srgbClr val="000000"/>
              </a:solidFill>
              <a:latin typeface="Calibri"/>
            </a:endParaRPr>
          </a:p>
        </p:txBody>
      </p:sp>
      <p:pic>
        <p:nvPicPr>
          <p:cNvPr id="273" name="Segnaposto contenuto 6"/>
          <p:cNvPicPr/>
          <p:nvPr/>
        </p:nvPicPr>
        <p:blipFill>
          <a:blip r:embed="rId2"/>
          <a:stretch/>
        </p:blipFill>
        <p:spPr>
          <a:xfrm>
            <a:off x="4334040" y="2458080"/>
            <a:ext cx="3524040" cy="3085920"/>
          </a:xfrm>
          <a:prstGeom prst="rect">
            <a:avLst/>
          </a:prstGeom>
          <a:ln w="0">
            <a:noFill/>
          </a:ln>
        </p:spPr>
      </p:pic>
      <p:sp>
        <p:nvSpPr>
          <p:cNvPr id="274"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ACA90701-8784-4655-93D4-E15BD769D1DD}" type="slidenum">
              <a:rPr lang="it-IT" sz="1200" b="0" strike="noStrike" spc="-1">
                <a:solidFill>
                  <a:srgbClr val="8B8B8B"/>
                </a:solidFill>
                <a:latin typeface="Calibri"/>
              </a:rPr>
              <a:t>63</a:t>
            </a:fld>
            <a:endParaRPr lang="en-US" sz="1200" b="0" strike="noStrike" spc="-1">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76"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A2C50525-AF8C-4C4E-B1DE-8382991E91D0}" type="slidenum">
              <a:rPr lang="it-IT" sz="1200" b="0" strike="noStrike" spc="-1">
                <a:solidFill>
                  <a:srgbClr val="8B8B8B"/>
                </a:solidFill>
                <a:latin typeface="Calibri"/>
              </a:rPr>
              <a:t>64</a:t>
            </a:fld>
            <a:endParaRPr lang="en-US" sz="1200" b="0" strike="noStrike" spc="-1">
              <a:latin typeface="Times New Roman"/>
            </a:endParaRPr>
          </a:p>
        </p:txBody>
      </p:sp>
      <p:pic>
        <p:nvPicPr>
          <p:cNvPr id="277" name="Immagine 276"/>
          <p:cNvPicPr/>
          <p:nvPr/>
        </p:nvPicPr>
        <p:blipFill>
          <a:blip r:embed="rId2"/>
          <a:stretch/>
        </p:blipFill>
        <p:spPr>
          <a:xfrm>
            <a:off x="223920" y="1356840"/>
            <a:ext cx="10977480" cy="506160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olo 1_2"/>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order</a:t>
            </a:r>
            <a:endParaRPr lang="it-IT" sz="3600" b="0" strike="noStrike" spc="-1">
              <a:solidFill>
                <a:srgbClr val="000000"/>
              </a:solidFill>
              <a:latin typeface="Calibri"/>
            </a:endParaRPr>
          </a:p>
        </p:txBody>
      </p:sp>
      <p:sp>
        <p:nvSpPr>
          <p:cNvPr id="279" name="Segnaposto numero diapositiva 3_2"/>
          <p:cNvSpPr txBox="1"/>
          <p:nvPr/>
        </p:nvSpPr>
        <p:spPr>
          <a:xfrm>
            <a:off x="8610480" y="6356520"/>
            <a:ext cx="2742840" cy="364680"/>
          </a:xfrm>
          <a:prstGeom prst="rect">
            <a:avLst/>
          </a:prstGeom>
          <a:noFill/>
          <a:ln w="0">
            <a:noFill/>
          </a:ln>
        </p:spPr>
        <p:txBody>
          <a:bodyPr anchor="ctr">
            <a:noAutofit/>
          </a:bodyPr>
          <a:lstStyle/>
          <a:p>
            <a:pPr algn="r">
              <a:lnSpc>
                <a:spcPct val="100000"/>
              </a:lnSpc>
            </a:pPr>
            <a:fld id="{9A391F23-6EEB-49EB-B399-BBF39D91F107}" type="slidenum">
              <a:rPr lang="it-IT" sz="1200" b="0" strike="noStrike" spc="-1">
                <a:solidFill>
                  <a:srgbClr val="8B8B8B"/>
                </a:solidFill>
                <a:latin typeface="Calibri"/>
              </a:rPr>
              <a:t>65</a:t>
            </a:fld>
            <a:endParaRPr lang="en-US" sz="1200" b="0" strike="noStrike" spc="-1">
              <a:latin typeface="Times New Roman"/>
            </a:endParaRPr>
          </a:p>
        </p:txBody>
      </p:sp>
      <p:pic>
        <p:nvPicPr>
          <p:cNvPr id="280" name="Immagine 279"/>
          <p:cNvPicPr/>
          <p:nvPr/>
        </p:nvPicPr>
        <p:blipFill>
          <a:blip r:embed="rId2"/>
          <a:stretch/>
        </p:blipFill>
        <p:spPr>
          <a:xfrm>
            <a:off x="499680" y="1371600"/>
            <a:ext cx="10244520" cy="534960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82"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CA13CDAE-1D10-44EB-BDFE-8A4F964750A8}" type="slidenum">
              <a:rPr lang="it-IT" sz="1200" b="0" strike="noStrike" spc="-1">
                <a:solidFill>
                  <a:srgbClr val="8B8B8B"/>
                </a:solidFill>
                <a:latin typeface="Calibri"/>
              </a:rPr>
              <a:t>66</a:t>
            </a:fld>
            <a:endParaRPr lang="en-US" sz="1200" b="0" strike="noStrike" spc="-1">
              <a:latin typeface="Times New Roman"/>
            </a:endParaRPr>
          </a:p>
        </p:txBody>
      </p:sp>
      <p:pic>
        <p:nvPicPr>
          <p:cNvPr id="283" name="Immagine 282"/>
          <p:cNvPicPr/>
          <p:nvPr/>
        </p:nvPicPr>
        <p:blipFill>
          <a:blip r:embed="rId2"/>
          <a:stretch/>
        </p:blipFill>
        <p:spPr>
          <a:xfrm>
            <a:off x="685800" y="1371600"/>
            <a:ext cx="10014840" cy="5194440"/>
          </a:xfrm>
          <a:prstGeom prst="rect">
            <a:avLst/>
          </a:prstGeom>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olo 1_3"/>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View orders</a:t>
            </a:r>
            <a:endParaRPr lang="it-IT" sz="3600" b="0" strike="noStrike" spc="-1">
              <a:solidFill>
                <a:srgbClr val="000000"/>
              </a:solidFill>
              <a:latin typeface="Calibri"/>
            </a:endParaRPr>
          </a:p>
        </p:txBody>
      </p:sp>
      <p:sp>
        <p:nvSpPr>
          <p:cNvPr id="285" name="Segnaposto numero diapositiva 3_3"/>
          <p:cNvSpPr txBox="1"/>
          <p:nvPr/>
        </p:nvSpPr>
        <p:spPr>
          <a:xfrm>
            <a:off x="8610480" y="6356520"/>
            <a:ext cx="2742840" cy="364680"/>
          </a:xfrm>
          <a:prstGeom prst="rect">
            <a:avLst/>
          </a:prstGeom>
          <a:noFill/>
          <a:ln w="0">
            <a:noFill/>
          </a:ln>
        </p:spPr>
        <p:txBody>
          <a:bodyPr anchor="ctr">
            <a:noAutofit/>
          </a:bodyPr>
          <a:lstStyle/>
          <a:p>
            <a:pPr algn="r">
              <a:lnSpc>
                <a:spcPct val="100000"/>
              </a:lnSpc>
            </a:pPr>
            <a:fld id="{39D7F7F6-C4F0-440F-AAFF-38FED1598CD7}" type="slidenum">
              <a:rPr lang="it-IT" sz="1200" b="0" strike="noStrike" spc="-1">
                <a:solidFill>
                  <a:srgbClr val="8B8B8B"/>
                </a:solidFill>
                <a:latin typeface="Calibri"/>
              </a:rPr>
              <a:t>67</a:t>
            </a:fld>
            <a:endParaRPr lang="en-US" sz="1200" b="0" strike="noStrike" spc="-1">
              <a:latin typeface="Times New Roman"/>
            </a:endParaRPr>
          </a:p>
        </p:txBody>
      </p:sp>
      <p:pic>
        <p:nvPicPr>
          <p:cNvPr id="286" name="Immagine 285"/>
          <p:cNvPicPr/>
          <p:nvPr/>
        </p:nvPicPr>
        <p:blipFill>
          <a:blip r:embed="rId2"/>
          <a:stretch/>
        </p:blipFill>
        <p:spPr>
          <a:xfrm>
            <a:off x="685800" y="1371600"/>
            <a:ext cx="9829800" cy="539568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Sequence Diagram </a:t>
            </a:r>
            <a:r>
              <a:rPr lang="it-IT" sz="3600" b="0" strike="noStrike" spc="-1">
                <a:solidFill>
                  <a:srgbClr val="000000"/>
                </a:solidFill>
                <a:latin typeface="Arial"/>
              </a:rPr>
              <a:t>–</a:t>
            </a:r>
            <a:r>
              <a:rPr lang="it-IT" sz="3600" b="1" strike="noStrike" spc="-1">
                <a:solidFill>
                  <a:srgbClr val="000000"/>
                </a:solidFill>
                <a:latin typeface="Arial"/>
              </a:rPr>
              <a:t> </a:t>
            </a:r>
            <a:r>
              <a:rPr lang="it-IT" sz="3600" b="0" strike="noStrike" spc="-1">
                <a:solidFill>
                  <a:srgbClr val="000000"/>
                </a:solidFill>
                <a:latin typeface="Arial"/>
              </a:rPr>
              <a:t>Do logout</a:t>
            </a:r>
            <a:endParaRPr lang="it-IT" sz="3600" b="0" strike="noStrike" spc="-1">
              <a:solidFill>
                <a:srgbClr val="000000"/>
              </a:solidFill>
              <a:latin typeface="Calibri"/>
            </a:endParaRPr>
          </a:p>
        </p:txBody>
      </p:sp>
      <p:pic>
        <p:nvPicPr>
          <p:cNvPr id="288" name="Segnaposto contenuto 4"/>
          <p:cNvPicPr/>
          <p:nvPr/>
        </p:nvPicPr>
        <p:blipFill>
          <a:blip r:embed="rId2"/>
          <a:srcRect t="12250"/>
          <a:stretch/>
        </p:blipFill>
        <p:spPr>
          <a:xfrm>
            <a:off x="3486240" y="2764440"/>
            <a:ext cx="5219280" cy="2874600"/>
          </a:xfrm>
          <a:prstGeom prst="rect">
            <a:avLst/>
          </a:prstGeom>
          <a:ln w="0">
            <a:noFill/>
          </a:ln>
        </p:spPr>
      </p:pic>
      <p:sp>
        <p:nvSpPr>
          <p:cNvPr id="289" name="Segnaposto numero diapositiva 2"/>
          <p:cNvSpPr txBox="1"/>
          <p:nvPr/>
        </p:nvSpPr>
        <p:spPr>
          <a:xfrm>
            <a:off x="8610480" y="6356520"/>
            <a:ext cx="2742840" cy="364680"/>
          </a:xfrm>
          <a:prstGeom prst="rect">
            <a:avLst/>
          </a:prstGeom>
          <a:noFill/>
          <a:ln w="0">
            <a:noFill/>
          </a:ln>
        </p:spPr>
        <p:txBody>
          <a:bodyPr anchor="ctr">
            <a:noAutofit/>
          </a:bodyPr>
          <a:lstStyle/>
          <a:p>
            <a:pPr algn="r">
              <a:lnSpc>
                <a:spcPct val="100000"/>
              </a:lnSpc>
            </a:pPr>
            <a:fld id="{25C1252A-BB91-4F24-AE5B-853F8D8E6F34}" type="slidenum">
              <a:rPr lang="it-IT" sz="1200" b="0" strike="noStrike" spc="-1">
                <a:solidFill>
                  <a:srgbClr val="8B8B8B"/>
                </a:solidFill>
                <a:latin typeface="Calibri"/>
              </a:rPr>
              <a:t>68</a:t>
            </a:fld>
            <a:endParaRPr lang="en-US" sz="1200" b="0" strike="noStrike" spc="-1">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gestione degli errori</a:t>
            </a:r>
            <a:endParaRPr lang="it-IT" sz="3600" b="0" strike="noStrike" spc="-1">
              <a:solidFill>
                <a:srgbClr val="000000"/>
              </a:solidFill>
              <a:latin typeface="Calibri"/>
            </a:endParaRPr>
          </a:p>
        </p:txBody>
      </p:sp>
      <p:sp>
        <p:nvSpPr>
          <p:cNvPr id="103"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Segoe UI"/>
              </a:rPr>
              <a:t>Le eccezioni generate da query al database sono intercettate dai DAO e convertite in DatabaseException, che vengono catturate dalla servlet chiamante. Gli errori rappresentati da queste, insieme al resto delle eccezioni, vengono incapsulati in apposite classi del tipo ErrorMessage, così strutturate:</a:t>
            </a:r>
            <a:endParaRPr lang="it-IT" sz="2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Titolo: tipo di errore </a:t>
            </a:r>
            <a:endParaRPr lang="it-IT" sz="24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it-IT" sz="2400" b="0" strike="noStrike" spc="-1">
                <a:solidFill>
                  <a:srgbClr val="000000"/>
                </a:solidFill>
                <a:latin typeface="Arial"/>
              </a:rPr>
              <a:t>Body: messaggio specifico</a:t>
            </a:r>
            <a:endParaRPr lang="it-IT" sz="24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Dopo la generazione del messaggio viene fatta una redirect alla pagina che ha effettuato la request incorporando l’errore nell’apposito «div».</a:t>
            </a:r>
            <a:endParaRPr lang="it-IT" sz="2800" b="0" strike="noStrike" spc="-1">
              <a:solidFill>
                <a:srgbClr val="000000"/>
              </a:solidFill>
              <a:latin typeface="Calibri"/>
            </a:endParaRPr>
          </a:p>
        </p:txBody>
      </p:sp>
      <p:sp>
        <p:nvSpPr>
          <p:cNvPr id="104"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288A48C5-2D25-4667-BC80-0A77E76614C1}" type="slidenum">
              <a:rPr lang="it-IT" sz="1200" b="0" strike="noStrike" spc="-1">
                <a:solidFill>
                  <a:srgbClr val="8B8B8B"/>
                </a:solidFill>
                <a:latin typeface="Calibri"/>
              </a:rPr>
              <a:t>7</a:t>
            </a:fld>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filtri</a:t>
            </a:r>
            <a:endParaRPr lang="it-IT" sz="3600" b="0" strike="noStrike" spc="-1">
              <a:solidFill>
                <a:srgbClr val="000000"/>
              </a:solidFill>
              <a:latin typeface="Calibri"/>
            </a:endParaRPr>
          </a:p>
        </p:txBody>
      </p:sp>
      <p:sp>
        <p:nvSpPr>
          <p:cNvPr id="106"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Si è deciso di implementare un filtro per evitare la ripetizione di vari controlli all’interno delle servlet.</a:t>
            </a:r>
            <a:endParaRPr lang="it-IT" sz="2800" b="0" strike="noStrike" spc="-1">
              <a:solidFill>
                <a:srgbClr val="000000"/>
              </a:solidFill>
              <a:latin typeface="Calibri"/>
            </a:endParaRPr>
          </a:p>
          <a:p>
            <a:pPr>
              <a:lnSpc>
                <a:spcPct val="90000"/>
              </a:lnSpc>
              <a:spcBef>
                <a:spcPts val="1001"/>
              </a:spcBef>
              <a:tabLst>
                <a:tab pos="0" algn="l"/>
              </a:tabLst>
            </a:pPr>
            <a:r>
              <a:rPr lang="it-IT" sz="2800" b="0" strike="noStrike" spc="-1">
                <a:solidFill>
                  <a:srgbClr val="000000"/>
                </a:solidFill>
                <a:latin typeface="Arial"/>
              </a:rPr>
              <a:t>I controlli effettuati sono i seguenti: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non loggato che cerca di accedere a una pagina che richiede l’autenticazione viene reindirizzato alla pagina di «login».</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Un utente che tenta di accedere a un path sconosciuto viene rimandato alla «home».</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107"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DF205451-6EB1-41BA-BE50-39026A133F67}" type="slidenum">
              <a:rPr lang="it-IT" sz="1200" b="0" strike="noStrike" spc="-1">
                <a:solidFill>
                  <a:srgbClr val="8B8B8B"/>
                </a:solidFill>
                <a:latin typeface="Calibri"/>
              </a:rPr>
              <a:t>8</a:t>
            </a:fld>
            <a:endParaRPr lang="en-US" sz="12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olo 1"/>
          <p:cNvSpPr txBox="1"/>
          <p:nvPr/>
        </p:nvSpPr>
        <p:spPr>
          <a:xfrm>
            <a:off x="838080" y="365040"/>
            <a:ext cx="10515240" cy="1325160"/>
          </a:xfrm>
          <a:prstGeom prst="rect">
            <a:avLst/>
          </a:prstGeom>
          <a:noFill/>
          <a:ln w="0">
            <a:noFill/>
          </a:ln>
        </p:spPr>
        <p:txBody>
          <a:bodyPr anchor="ctr">
            <a:normAutofit/>
          </a:bodyPr>
          <a:lstStyle/>
          <a:p>
            <a:pPr>
              <a:lnSpc>
                <a:spcPct val="90000"/>
              </a:lnSpc>
            </a:pPr>
            <a:r>
              <a:rPr lang="it-IT" sz="3600" b="1" strike="noStrike" spc="-1">
                <a:solidFill>
                  <a:srgbClr val="000000"/>
                </a:solidFill>
                <a:latin typeface="Arial"/>
              </a:rPr>
              <a:t>Scelte implementative </a:t>
            </a:r>
            <a:r>
              <a:rPr lang="it-IT" sz="3600" b="0" strike="noStrike" spc="-1">
                <a:solidFill>
                  <a:srgbClr val="000000"/>
                </a:solidFill>
                <a:latin typeface="Arial"/>
              </a:rPr>
              <a:t>– session</a:t>
            </a:r>
            <a:endParaRPr lang="it-IT" sz="3600" b="0" strike="noStrike" spc="-1">
              <a:solidFill>
                <a:srgbClr val="000000"/>
              </a:solidFill>
              <a:latin typeface="Calibri"/>
            </a:endParaRPr>
          </a:p>
        </p:txBody>
      </p:sp>
      <p:sp>
        <p:nvSpPr>
          <p:cNvPr id="109" name="Segnaposto contenuto 2"/>
          <p:cNvSpPr txBox="1"/>
          <p:nvPr/>
        </p:nvSpPr>
        <p:spPr>
          <a:xfrm>
            <a:off x="838080" y="1825560"/>
            <a:ext cx="10515240" cy="4350960"/>
          </a:xfrm>
          <a:prstGeom prst="rect">
            <a:avLst/>
          </a:prstGeom>
          <a:noFill/>
          <a:ln w="0">
            <a:noFill/>
          </a:ln>
        </p:spPr>
        <p:txBody>
          <a:bodyPr>
            <a:normAutofit/>
          </a:bodyPr>
          <a:lstStyle/>
          <a:p>
            <a:pPr>
              <a:lnSpc>
                <a:spcPct val="90000"/>
              </a:lnSpc>
              <a:spcBef>
                <a:spcPts val="1001"/>
              </a:spcBef>
              <a:tabLst>
                <a:tab pos="0" algn="l"/>
              </a:tabLst>
            </a:pPr>
            <a:r>
              <a:rPr lang="it-IT" sz="2800" b="0" strike="noStrike" spc="-1">
                <a:solidFill>
                  <a:srgbClr val="000000"/>
                </a:solidFill>
                <a:latin typeface="Arial"/>
              </a:rPr>
              <a:t>Nella session vengono salvate: </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dell’utente </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keyword cercata</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La lista di id degli item visualizzati</a:t>
            </a:r>
            <a:endParaRPr lang="it-IT"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rPr>
              <a:t>Le informazioni del contenuto del carrello</a:t>
            </a: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marL="457200">
              <a:lnSpc>
                <a:spcPct val="90000"/>
              </a:lnSpc>
              <a:spcBef>
                <a:spcPts val="499"/>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a:p>
            <a:pPr>
              <a:lnSpc>
                <a:spcPct val="90000"/>
              </a:lnSpc>
              <a:spcBef>
                <a:spcPts val="1001"/>
              </a:spcBef>
              <a:tabLst>
                <a:tab pos="0" algn="l"/>
              </a:tabLst>
            </a:pPr>
            <a:endParaRPr lang="it-IT" sz="2800" b="0" strike="noStrike" spc="-1">
              <a:solidFill>
                <a:srgbClr val="000000"/>
              </a:solidFill>
              <a:latin typeface="Calibri"/>
            </a:endParaRPr>
          </a:p>
        </p:txBody>
      </p:sp>
      <p:sp>
        <p:nvSpPr>
          <p:cNvPr id="110" name="Segnaposto numero diapositiva 3"/>
          <p:cNvSpPr txBox="1"/>
          <p:nvPr/>
        </p:nvSpPr>
        <p:spPr>
          <a:xfrm>
            <a:off x="8610480" y="6356520"/>
            <a:ext cx="2742840" cy="364680"/>
          </a:xfrm>
          <a:prstGeom prst="rect">
            <a:avLst/>
          </a:prstGeom>
          <a:noFill/>
          <a:ln w="0">
            <a:noFill/>
          </a:ln>
        </p:spPr>
        <p:txBody>
          <a:bodyPr anchor="ctr">
            <a:noAutofit/>
          </a:bodyPr>
          <a:lstStyle/>
          <a:p>
            <a:pPr algn="r">
              <a:lnSpc>
                <a:spcPct val="100000"/>
              </a:lnSpc>
            </a:pPr>
            <a:fld id="{04B18221-CB45-4788-9CFF-6CB0FD5E0471}" type="slidenum">
              <a:rPr lang="it-IT" sz="1200" b="0" strike="noStrike" spc="-1">
                <a:solidFill>
                  <a:srgbClr val="8B8B8B"/>
                </a:solidFill>
                <a:latin typeface="Calibri"/>
              </a:rPr>
              <a:t>9</a:t>
            </a:fld>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386</TotalTime>
  <Words>3115</Words>
  <Application>Microsoft Macintosh PowerPoint</Application>
  <PresentationFormat>Widescreen</PresentationFormat>
  <Paragraphs>424</Paragraphs>
  <Slides>68</Slides>
  <Notes>0</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68</vt:i4>
      </vt:variant>
    </vt:vector>
  </HeadingPairs>
  <TitlesOfParts>
    <vt:vector size="78" baseType="lpstr">
      <vt:lpstr>Arial</vt:lpstr>
      <vt:lpstr>Calibri</vt:lpstr>
      <vt:lpstr>Calibri Light</vt:lpstr>
      <vt:lpstr>Hind</vt:lpstr>
      <vt:lpstr>Segoe UI</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subject/>
  <dc:creator>Margherita Musumeci</dc:creator>
  <dc:description/>
  <cp:lastModifiedBy>Sofia Martellozzo</cp:lastModifiedBy>
  <cp:revision>31</cp:revision>
  <dcterms:created xsi:type="dcterms:W3CDTF">2021-06-18T16:13:37Z</dcterms:created>
  <dcterms:modified xsi:type="dcterms:W3CDTF">2021-06-28T13:14:42Z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64</vt:i4>
  </property>
</Properties>
</file>